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bookmarkIdSeed="10">
  <p:sldMasterIdLst>
    <p:sldMasterId id="2147483648" r:id="rId4"/>
  </p:sldMasterIdLst>
  <p:notesMasterIdLst>
    <p:notesMasterId r:id="rId34"/>
  </p:notesMasterIdLst>
  <p:handoutMasterIdLst>
    <p:handoutMasterId r:id="rId35"/>
  </p:handoutMasterIdLst>
  <p:sldIdLst>
    <p:sldId id="256" r:id="rId5"/>
    <p:sldId id="285" r:id="rId6"/>
    <p:sldId id="349" r:id="rId7"/>
    <p:sldId id="353" r:id="rId8"/>
    <p:sldId id="350" r:id="rId9"/>
    <p:sldId id="354" r:id="rId10"/>
    <p:sldId id="355" r:id="rId11"/>
    <p:sldId id="343" r:id="rId12"/>
    <p:sldId id="344" r:id="rId13"/>
    <p:sldId id="348" r:id="rId14"/>
    <p:sldId id="330" r:id="rId15"/>
    <p:sldId id="290" r:id="rId16"/>
    <p:sldId id="371" r:id="rId17"/>
    <p:sldId id="367" r:id="rId18"/>
    <p:sldId id="368" r:id="rId19"/>
    <p:sldId id="369" r:id="rId20"/>
    <p:sldId id="370" r:id="rId21"/>
    <p:sldId id="351" r:id="rId22"/>
    <p:sldId id="352" r:id="rId23"/>
    <p:sldId id="356" r:id="rId24"/>
    <p:sldId id="357" r:id="rId25"/>
    <p:sldId id="358" r:id="rId26"/>
    <p:sldId id="359" r:id="rId27"/>
    <p:sldId id="360" r:id="rId28"/>
    <p:sldId id="361" r:id="rId29"/>
    <p:sldId id="362" r:id="rId30"/>
    <p:sldId id="363" r:id="rId31"/>
    <p:sldId id="364" r:id="rId32"/>
    <p:sldId id="365" r:id="rId33"/>
  </p:sldIdLst>
  <p:sldSz cx="12192000" cy="6858000"/>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128" userDrawn="1">
          <p15:clr>
            <a:srgbClr val="A4A3A4"/>
          </p15:clr>
        </p15:guide>
        <p15:guide id="2" orient="horz" pos="9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llory, Elaine" initials="ME" lastIdx="5" clrIdx="0">
    <p:extLst>
      <p:ext uri="{19B8F6BF-5375-455C-9EA6-DF929625EA0E}">
        <p15:presenceInfo xmlns:p15="http://schemas.microsoft.com/office/powerpoint/2012/main" userId="S-1-5-21-1766607613-1421414243-740312968-2228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3737"/>
    <a:srgbClr val="AA9D92"/>
    <a:srgbClr val="C0C9C2"/>
    <a:srgbClr val="BEB9AA"/>
    <a:srgbClr val="F2F1EE"/>
    <a:srgbClr val="A5A5A5"/>
    <a:srgbClr val="D8D2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1222" autoAdjust="0"/>
  </p:normalViewPr>
  <p:slideViewPr>
    <p:cSldViewPr snapToGrid="0">
      <p:cViewPr>
        <p:scale>
          <a:sx n="100" d="100"/>
          <a:sy n="100" d="100"/>
        </p:scale>
        <p:origin x="936" y="-594"/>
      </p:cViewPr>
      <p:guideLst>
        <p:guide pos="4128"/>
        <p:guide orient="horz" pos="960"/>
      </p:guideLst>
    </p:cSldViewPr>
  </p:slideViewPr>
  <p:outlineViewPr>
    <p:cViewPr>
      <p:scale>
        <a:sx n="33" d="100"/>
        <a:sy n="33" d="100"/>
      </p:scale>
      <p:origin x="0" y="-4027"/>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65" d="100"/>
          <a:sy n="65" d="100"/>
        </p:scale>
        <p:origin x="2299" y="4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56E6020-4209-49A3-9DC4-18264096E79F}"/>
              </a:ext>
            </a:extLst>
          </p:cNvPr>
          <p:cNvSpPr>
            <a:spLocks noGrp="1"/>
          </p:cNvSpPr>
          <p:nvPr>
            <p:ph type="hdr" sz="quarter"/>
          </p:nvPr>
        </p:nvSpPr>
        <p:spPr>
          <a:xfrm>
            <a:off x="0" y="1"/>
            <a:ext cx="2971800" cy="467310"/>
          </a:xfrm>
          <a:prstGeom prst="rect">
            <a:avLst/>
          </a:prstGeom>
        </p:spPr>
        <p:txBody>
          <a:bodyPr vert="horz" lIns="92398" tIns="46200" rIns="92398" bIns="46200" rtlCol="0"/>
          <a:lstStyle>
            <a:lvl1pPr algn="l">
              <a:defRPr sz="1200"/>
            </a:lvl1pPr>
          </a:lstStyle>
          <a:p>
            <a:endParaRPr lang="en-US"/>
          </a:p>
        </p:txBody>
      </p:sp>
      <p:sp>
        <p:nvSpPr>
          <p:cNvPr id="3" name="Date Placeholder 2">
            <a:extLst>
              <a:ext uri="{FF2B5EF4-FFF2-40B4-BE49-F238E27FC236}">
                <a16:creationId xmlns:a16="http://schemas.microsoft.com/office/drawing/2014/main" id="{E7797462-F1DD-4E64-BC14-F17A0F34B5AE}"/>
              </a:ext>
            </a:extLst>
          </p:cNvPr>
          <p:cNvSpPr>
            <a:spLocks noGrp="1"/>
          </p:cNvSpPr>
          <p:nvPr>
            <p:ph type="dt" sz="quarter" idx="1"/>
          </p:nvPr>
        </p:nvSpPr>
        <p:spPr>
          <a:xfrm>
            <a:off x="3884613" y="1"/>
            <a:ext cx="2971800" cy="467310"/>
          </a:xfrm>
          <a:prstGeom prst="rect">
            <a:avLst/>
          </a:prstGeom>
        </p:spPr>
        <p:txBody>
          <a:bodyPr vert="horz" lIns="92398" tIns="46200" rIns="92398" bIns="46200" rtlCol="0"/>
          <a:lstStyle>
            <a:lvl1pPr algn="r">
              <a:defRPr sz="1200"/>
            </a:lvl1pPr>
          </a:lstStyle>
          <a:p>
            <a:fld id="{9232FC57-E1F8-4F59-A87C-2833007EAF57}" type="datetimeFigureOut">
              <a:rPr lang="en-US" smtClean="0"/>
              <a:t>2/5/2024</a:t>
            </a:fld>
            <a:endParaRPr lang="en-US"/>
          </a:p>
        </p:txBody>
      </p:sp>
      <p:sp>
        <p:nvSpPr>
          <p:cNvPr id="4" name="Footer Placeholder 3">
            <a:extLst>
              <a:ext uri="{FF2B5EF4-FFF2-40B4-BE49-F238E27FC236}">
                <a16:creationId xmlns:a16="http://schemas.microsoft.com/office/drawing/2014/main" id="{8075F0E3-AC70-4B5A-BCEB-9E3C021C86A0}"/>
              </a:ext>
            </a:extLst>
          </p:cNvPr>
          <p:cNvSpPr>
            <a:spLocks noGrp="1"/>
          </p:cNvSpPr>
          <p:nvPr>
            <p:ph type="ftr" sz="quarter" idx="2"/>
          </p:nvPr>
        </p:nvSpPr>
        <p:spPr>
          <a:xfrm>
            <a:off x="0" y="8846554"/>
            <a:ext cx="2971800" cy="467309"/>
          </a:xfrm>
          <a:prstGeom prst="rect">
            <a:avLst/>
          </a:prstGeom>
        </p:spPr>
        <p:txBody>
          <a:bodyPr vert="horz" lIns="92398" tIns="46200" rIns="92398" bIns="4620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48F68B5-925F-4468-95B3-EA77C29C3426}"/>
              </a:ext>
            </a:extLst>
          </p:cNvPr>
          <p:cNvSpPr>
            <a:spLocks noGrp="1"/>
          </p:cNvSpPr>
          <p:nvPr>
            <p:ph type="sldNum" sz="quarter" idx="3"/>
          </p:nvPr>
        </p:nvSpPr>
        <p:spPr>
          <a:xfrm>
            <a:off x="3884613" y="8846554"/>
            <a:ext cx="2971800" cy="467309"/>
          </a:xfrm>
          <a:prstGeom prst="rect">
            <a:avLst/>
          </a:prstGeom>
        </p:spPr>
        <p:txBody>
          <a:bodyPr vert="horz" lIns="92398" tIns="46200" rIns="92398" bIns="46200" rtlCol="0" anchor="b"/>
          <a:lstStyle>
            <a:lvl1pPr algn="r">
              <a:defRPr sz="1200"/>
            </a:lvl1pPr>
          </a:lstStyle>
          <a:p>
            <a:fld id="{688A06BE-7519-4B21-9E1D-AE6D6E69C38F}" type="slidenum">
              <a:rPr lang="en-US" smtClean="0"/>
              <a:t>‹#›</a:t>
            </a:fld>
            <a:endParaRPr lang="en-US"/>
          </a:p>
        </p:txBody>
      </p:sp>
    </p:spTree>
    <p:extLst>
      <p:ext uri="{BB962C8B-B14F-4D97-AF65-F5344CB8AC3E}">
        <p14:creationId xmlns:p14="http://schemas.microsoft.com/office/powerpoint/2010/main" val="21573830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67310"/>
          </a:xfrm>
          <a:prstGeom prst="rect">
            <a:avLst/>
          </a:prstGeom>
        </p:spPr>
        <p:txBody>
          <a:bodyPr vert="horz" lIns="92398" tIns="46200" rIns="92398" bIns="46200" rtlCol="0"/>
          <a:lstStyle>
            <a:lvl1pPr algn="l">
              <a:defRPr sz="1200"/>
            </a:lvl1pPr>
          </a:lstStyle>
          <a:p>
            <a:endParaRPr lang="en-US"/>
          </a:p>
        </p:txBody>
      </p:sp>
      <p:sp>
        <p:nvSpPr>
          <p:cNvPr id="3" name="Date Placeholder 2"/>
          <p:cNvSpPr>
            <a:spLocks noGrp="1"/>
          </p:cNvSpPr>
          <p:nvPr>
            <p:ph type="dt" idx="1"/>
          </p:nvPr>
        </p:nvSpPr>
        <p:spPr>
          <a:xfrm>
            <a:off x="3884613" y="1"/>
            <a:ext cx="2971800" cy="467310"/>
          </a:xfrm>
          <a:prstGeom prst="rect">
            <a:avLst/>
          </a:prstGeom>
        </p:spPr>
        <p:txBody>
          <a:bodyPr vert="horz" lIns="92398" tIns="46200" rIns="92398" bIns="46200" rtlCol="0"/>
          <a:lstStyle>
            <a:lvl1pPr algn="r">
              <a:defRPr sz="1200"/>
            </a:lvl1pPr>
          </a:lstStyle>
          <a:p>
            <a:fld id="{C98ACAC0-59EA-4916-9995-398D6BEB88C3}" type="datetimeFigureOut">
              <a:rPr lang="en-US" smtClean="0"/>
              <a:t>2/5/2024</a:t>
            </a:fld>
            <a:endParaRPr lang="en-US"/>
          </a:p>
        </p:txBody>
      </p:sp>
      <p:sp>
        <p:nvSpPr>
          <p:cNvPr id="4" name="Slide Image Placeholder 3"/>
          <p:cNvSpPr>
            <a:spLocks noGrp="1" noRot="1" noChangeAspect="1"/>
          </p:cNvSpPr>
          <p:nvPr>
            <p:ph type="sldImg" idx="2"/>
          </p:nvPr>
        </p:nvSpPr>
        <p:spPr>
          <a:xfrm>
            <a:off x="635000" y="1163638"/>
            <a:ext cx="5588000" cy="3143250"/>
          </a:xfrm>
          <a:prstGeom prst="rect">
            <a:avLst/>
          </a:prstGeom>
          <a:noFill/>
          <a:ln w="12700">
            <a:solidFill>
              <a:prstClr val="black"/>
            </a:solidFill>
          </a:ln>
        </p:spPr>
        <p:txBody>
          <a:bodyPr vert="horz" lIns="92398" tIns="46200" rIns="92398" bIns="46200" rtlCol="0" anchor="ctr"/>
          <a:lstStyle/>
          <a:p>
            <a:endParaRPr lang="en-US"/>
          </a:p>
        </p:txBody>
      </p:sp>
      <p:sp>
        <p:nvSpPr>
          <p:cNvPr id="5" name="Notes Placeholder 4"/>
          <p:cNvSpPr>
            <a:spLocks noGrp="1"/>
          </p:cNvSpPr>
          <p:nvPr>
            <p:ph type="body" sz="quarter" idx="3"/>
          </p:nvPr>
        </p:nvSpPr>
        <p:spPr>
          <a:xfrm>
            <a:off x="685800" y="4482297"/>
            <a:ext cx="5486400" cy="3667334"/>
          </a:xfrm>
          <a:prstGeom prst="rect">
            <a:avLst/>
          </a:prstGeom>
        </p:spPr>
        <p:txBody>
          <a:bodyPr vert="horz" lIns="92398" tIns="46200" rIns="92398" bIns="4620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6554"/>
            <a:ext cx="2971800" cy="467309"/>
          </a:xfrm>
          <a:prstGeom prst="rect">
            <a:avLst/>
          </a:prstGeom>
        </p:spPr>
        <p:txBody>
          <a:bodyPr vert="horz" lIns="92398" tIns="46200" rIns="92398" bIns="4620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46554"/>
            <a:ext cx="2971800" cy="467309"/>
          </a:xfrm>
          <a:prstGeom prst="rect">
            <a:avLst/>
          </a:prstGeom>
        </p:spPr>
        <p:txBody>
          <a:bodyPr vert="horz" lIns="92398" tIns="46200" rIns="92398" bIns="46200" rtlCol="0" anchor="b"/>
          <a:lstStyle>
            <a:lvl1pPr algn="r">
              <a:defRPr sz="1200"/>
            </a:lvl1pPr>
          </a:lstStyle>
          <a:p>
            <a:fld id="{5A9B2C62-FE30-453D-946B-754E9E42C845}" type="slidenum">
              <a:rPr lang="en-US" smtClean="0"/>
              <a:t>‹#›</a:t>
            </a:fld>
            <a:endParaRPr lang="en-US"/>
          </a:p>
        </p:txBody>
      </p:sp>
    </p:spTree>
    <p:extLst>
      <p:ext uri="{BB962C8B-B14F-4D97-AF65-F5344CB8AC3E}">
        <p14:creationId xmlns:p14="http://schemas.microsoft.com/office/powerpoint/2010/main" val="2922326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Line spacing + Page numbers</a:t>
            </a:r>
          </a:p>
        </p:txBody>
      </p:sp>
      <p:sp>
        <p:nvSpPr>
          <p:cNvPr id="4" name="Slide Number Placeholder 3"/>
          <p:cNvSpPr>
            <a:spLocks noGrp="1"/>
          </p:cNvSpPr>
          <p:nvPr>
            <p:ph type="sldNum" sz="quarter" idx="5"/>
          </p:nvPr>
        </p:nvSpPr>
        <p:spPr/>
        <p:txBody>
          <a:bodyPr/>
          <a:lstStyle/>
          <a:p>
            <a:fld id="{5A9B2C62-FE30-453D-946B-754E9E42C845}" type="slidenum">
              <a:rPr lang="en-US" smtClean="0"/>
              <a:t>1</a:t>
            </a:fld>
            <a:endParaRPr lang="en-US"/>
          </a:p>
        </p:txBody>
      </p:sp>
    </p:spTree>
    <p:extLst>
      <p:ext uri="{BB962C8B-B14F-4D97-AF65-F5344CB8AC3E}">
        <p14:creationId xmlns:p14="http://schemas.microsoft.com/office/powerpoint/2010/main" val="1777375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27778" indent="-327778">
              <a:lnSpc>
                <a:spcPct val="110000"/>
              </a:lnSpc>
              <a:spcAft>
                <a:spcPts val="574"/>
              </a:spcAft>
              <a:buFont typeface="Arial" panose="020B0604020202020204" pitchFamily="34" charset="0"/>
              <a:buChar char="•"/>
            </a:pPr>
            <a:r>
              <a:rPr lang="en-US" sz="1700" dirty="0">
                <a:solidFill>
                  <a:schemeClr val="tx1">
                    <a:lumMod val="50000"/>
                    <a:lumOff val="50000"/>
                  </a:schemeClr>
                </a:solidFill>
              </a:rPr>
              <a:t>Early October 2023 – information packages sent to individual property owners that were potentially impacted by the draft recommended system (either added to it or removed from the existing designation)</a:t>
            </a:r>
          </a:p>
          <a:p>
            <a:pPr marL="327778" indent="-327778">
              <a:lnSpc>
                <a:spcPct val="110000"/>
              </a:lnSpc>
              <a:spcAft>
                <a:spcPts val="574"/>
              </a:spcAft>
              <a:buFont typeface="Arial" panose="020B0604020202020204" pitchFamily="34" charset="0"/>
              <a:buChar char="•"/>
            </a:pPr>
            <a:r>
              <a:rPr lang="en-US" dirty="0">
                <a:solidFill>
                  <a:schemeClr val="tx1">
                    <a:lumMod val="50000"/>
                    <a:lumOff val="50000"/>
                  </a:schemeClr>
                </a:solidFill>
              </a:rPr>
              <a:t>Early October 2023 - Project website updated with information and an interactive map whereby residents could search their property, the underlying 100-acre block LEAR scores, the refinements to the system to date and what the existing system looks like today.</a:t>
            </a:r>
          </a:p>
          <a:p>
            <a:pPr marL="764816" lvl="1" indent="-327778">
              <a:lnSpc>
                <a:spcPct val="110000"/>
              </a:lnSpc>
              <a:spcAft>
                <a:spcPts val="574"/>
              </a:spcAft>
              <a:buFont typeface="Arial" panose="020B0604020202020204" pitchFamily="34" charset="0"/>
              <a:buChar char="•"/>
            </a:pPr>
            <a:r>
              <a:rPr lang="en-US" dirty="0">
                <a:solidFill>
                  <a:schemeClr val="tx1">
                    <a:lumMod val="50000"/>
                    <a:lumOff val="50000"/>
                  </a:schemeClr>
                </a:solidFill>
              </a:rPr>
              <a:t>Over 2000 information packages were sent out. The package included a letter with all contact information, a map of the existing and recommended system, background information on the study and a frequently asked questions sheet.</a:t>
            </a:r>
          </a:p>
          <a:p>
            <a:pPr marL="764816" lvl="1" indent="-327778">
              <a:lnSpc>
                <a:spcPct val="110000"/>
              </a:lnSpc>
              <a:spcAft>
                <a:spcPts val="574"/>
              </a:spcAft>
              <a:buFont typeface="Arial" panose="020B0604020202020204" pitchFamily="34" charset="0"/>
              <a:buChar char="•"/>
            </a:pPr>
            <a:r>
              <a:rPr lang="en-US" dirty="0">
                <a:solidFill>
                  <a:schemeClr val="tx1">
                    <a:lumMod val="50000"/>
                    <a:lumOff val="50000"/>
                  </a:schemeClr>
                </a:solidFill>
              </a:rPr>
              <a:t>276 residents contacted staff and the consulting team because of the mail-out.</a:t>
            </a:r>
          </a:p>
          <a:p>
            <a:pPr marL="764816" lvl="1" indent="-327778">
              <a:lnSpc>
                <a:spcPct val="110000"/>
              </a:lnSpc>
              <a:spcAft>
                <a:spcPts val="574"/>
              </a:spcAft>
              <a:buFont typeface="Arial" panose="020B0604020202020204" pitchFamily="34" charset="0"/>
              <a:buChar char="•"/>
            </a:pPr>
            <a:r>
              <a:rPr lang="en-US" dirty="0">
                <a:solidFill>
                  <a:schemeClr val="tx1">
                    <a:lumMod val="50000"/>
                    <a:lumOff val="50000"/>
                  </a:schemeClr>
                </a:solidFill>
              </a:rPr>
              <a:t>Refinements based on local area knowledge from these conversations was made where appropriate for the integrity of the recommended agricultural system.</a:t>
            </a:r>
          </a:p>
          <a:p>
            <a:pPr marL="764816" lvl="1" indent="-327778">
              <a:lnSpc>
                <a:spcPct val="110000"/>
              </a:lnSpc>
              <a:spcAft>
                <a:spcPts val="574"/>
              </a:spcAft>
              <a:buFont typeface="Arial" panose="020B0604020202020204" pitchFamily="34" charset="0"/>
              <a:buChar char="•"/>
            </a:pPr>
            <a:r>
              <a:rPr lang="en-US" dirty="0">
                <a:solidFill>
                  <a:schemeClr val="tx1">
                    <a:lumMod val="50000"/>
                    <a:lumOff val="50000"/>
                  </a:schemeClr>
                </a:solidFill>
              </a:rPr>
              <a:t>It is estimated that 96% of property owners that contacted staff and the consulting team appeared to be satisfied by these interactions.  </a:t>
            </a:r>
          </a:p>
          <a:p>
            <a:pPr marL="437037" lvl="1">
              <a:lnSpc>
                <a:spcPct val="110000"/>
              </a:lnSpc>
              <a:spcAft>
                <a:spcPts val="574"/>
              </a:spcAft>
            </a:pPr>
            <a:endParaRPr lang="en-US" dirty="0">
              <a:solidFill>
                <a:schemeClr val="tx1">
                  <a:lumMod val="50000"/>
                  <a:lumOff val="50000"/>
                </a:schemeClr>
              </a:solidFill>
            </a:endParaRPr>
          </a:p>
          <a:p>
            <a:pPr marL="437037" lvl="1">
              <a:lnSpc>
                <a:spcPct val="110000"/>
              </a:lnSpc>
              <a:spcAft>
                <a:spcPts val="574"/>
              </a:spcAft>
            </a:pPr>
            <a:r>
              <a:rPr lang="en-US" dirty="0">
                <a:solidFill>
                  <a:schemeClr val="tx1">
                    <a:lumMod val="50000"/>
                    <a:lumOff val="50000"/>
                  </a:schemeClr>
                </a:solidFill>
              </a:rPr>
              <a:t>From Debbie’s Records (in case asked where the majority of comments came from):</a:t>
            </a:r>
          </a:p>
          <a:p>
            <a:pPr marL="437037" lvl="1">
              <a:lnSpc>
                <a:spcPct val="110000"/>
              </a:lnSpc>
              <a:spcAft>
                <a:spcPts val="574"/>
              </a:spcAft>
            </a:pPr>
            <a:r>
              <a:rPr lang="en-US" dirty="0">
                <a:solidFill>
                  <a:schemeClr val="tx1">
                    <a:lumMod val="50000"/>
                    <a:lumOff val="50000"/>
                  </a:schemeClr>
                </a:solidFill>
              </a:rPr>
              <a:t>25 in Rideau Lakes</a:t>
            </a:r>
          </a:p>
          <a:p>
            <a:pPr marL="437037" lvl="1">
              <a:lnSpc>
                <a:spcPct val="110000"/>
              </a:lnSpc>
              <a:spcAft>
                <a:spcPts val="574"/>
              </a:spcAft>
            </a:pPr>
            <a:r>
              <a:rPr lang="en-US" dirty="0">
                <a:solidFill>
                  <a:schemeClr val="tx1">
                    <a:lumMod val="50000"/>
                    <a:lumOff val="50000"/>
                  </a:schemeClr>
                </a:solidFill>
              </a:rPr>
              <a:t>20 in Leeds and 1000 Islands</a:t>
            </a:r>
          </a:p>
          <a:p>
            <a:pPr marL="437037" lvl="1">
              <a:lnSpc>
                <a:spcPct val="110000"/>
              </a:lnSpc>
              <a:spcAft>
                <a:spcPts val="574"/>
              </a:spcAft>
            </a:pPr>
            <a:r>
              <a:rPr lang="en-US" dirty="0">
                <a:solidFill>
                  <a:schemeClr val="tx1">
                    <a:lumMod val="50000"/>
                    <a:lumOff val="50000"/>
                  </a:schemeClr>
                </a:solidFill>
              </a:rPr>
              <a:t>3 in Front of Yonge</a:t>
            </a:r>
          </a:p>
          <a:p>
            <a:pPr marL="437037" lvl="1">
              <a:lnSpc>
                <a:spcPct val="110000"/>
              </a:lnSpc>
              <a:spcAft>
                <a:spcPts val="574"/>
              </a:spcAft>
            </a:pPr>
            <a:r>
              <a:rPr lang="en-US" dirty="0">
                <a:solidFill>
                  <a:schemeClr val="tx1">
                    <a:lumMod val="50000"/>
                    <a:lumOff val="50000"/>
                  </a:schemeClr>
                </a:solidFill>
              </a:rPr>
              <a:t>6 in Athens (1 from municipal and one from OFA in this area)</a:t>
            </a:r>
          </a:p>
          <a:p>
            <a:pPr marL="437037" lvl="1">
              <a:lnSpc>
                <a:spcPct val="110000"/>
              </a:lnSpc>
              <a:spcAft>
                <a:spcPts val="574"/>
              </a:spcAft>
            </a:pPr>
            <a:r>
              <a:rPr lang="en-US" dirty="0">
                <a:solidFill>
                  <a:schemeClr val="tx1">
                    <a:lumMod val="50000"/>
                    <a:lumOff val="50000"/>
                  </a:schemeClr>
                </a:solidFill>
              </a:rPr>
              <a:t>28 in Elizabethtown </a:t>
            </a:r>
            <a:r>
              <a:rPr lang="en-US" dirty="0" err="1">
                <a:solidFill>
                  <a:schemeClr val="tx1">
                    <a:lumMod val="50000"/>
                    <a:lumOff val="50000"/>
                  </a:schemeClr>
                </a:solidFill>
              </a:rPr>
              <a:t>Kitley</a:t>
            </a:r>
            <a:endParaRPr lang="en-US" dirty="0">
              <a:solidFill>
                <a:schemeClr val="tx1">
                  <a:lumMod val="50000"/>
                  <a:lumOff val="50000"/>
                </a:schemeClr>
              </a:solidFill>
            </a:endParaRPr>
          </a:p>
          <a:p>
            <a:pPr marL="437037" lvl="1">
              <a:lnSpc>
                <a:spcPct val="110000"/>
              </a:lnSpc>
              <a:spcAft>
                <a:spcPts val="574"/>
              </a:spcAft>
            </a:pPr>
            <a:r>
              <a:rPr lang="en-US" dirty="0">
                <a:solidFill>
                  <a:schemeClr val="tx1">
                    <a:lumMod val="50000"/>
                    <a:lumOff val="50000"/>
                  </a:schemeClr>
                </a:solidFill>
              </a:rPr>
              <a:t>7 in </a:t>
            </a:r>
            <a:r>
              <a:rPr lang="en-US" dirty="0" err="1">
                <a:solidFill>
                  <a:schemeClr val="tx1">
                    <a:lumMod val="50000"/>
                    <a:lumOff val="50000"/>
                  </a:schemeClr>
                </a:solidFill>
              </a:rPr>
              <a:t>Merrickville</a:t>
            </a:r>
            <a:r>
              <a:rPr lang="en-US" dirty="0">
                <a:solidFill>
                  <a:schemeClr val="tx1">
                    <a:lumMod val="50000"/>
                    <a:lumOff val="50000"/>
                  </a:schemeClr>
                </a:solidFill>
              </a:rPr>
              <a:t>-Wolford</a:t>
            </a:r>
          </a:p>
          <a:p>
            <a:pPr marL="437037" lvl="1">
              <a:lnSpc>
                <a:spcPct val="110000"/>
              </a:lnSpc>
              <a:spcAft>
                <a:spcPts val="574"/>
              </a:spcAft>
            </a:pPr>
            <a:r>
              <a:rPr lang="en-US" dirty="0">
                <a:solidFill>
                  <a:schemeClr val="tx1">
                    <a:lumMod val="50000"/>
                    <a:lumOff val="50000"/>
                  </a:schemeClr>
                </a:solidFill>
              </a:rPr>
              <a:t>20 in Augusta</a:t>
            </a:r>
          </a:p>
          <a:p>
            <a:pPr marL="437037" lvl="1">
              <a:lnSpc>
                <a:spcPct val="110000"/>
              </a:lnSpc>
              <a:spcAft>
                <a:spcPts val="574"/>
              </a:spcAft>
            </a:pPr>
            <a:r>
              <a:rPr lang="en-US" dirty="0">
                <a:solidFill>
                  <a:schemeClr val="tx1">
                    <a:lumMod val="50000"/>
                    <a:lumOff val="50000"/>
                  </a:schemeClr>
                </a:solidFill>
              </a:rPr>
              <a:t>60 in North Grenville</a:t>
            </a:r>
          </a:p>
          <a:p>
            <a:pPr marL="437037" lvl="1">
              <a:lnSpc>
                <a:spcPct val="110000"/>
              </a:lnSpc>
              <a:spcAft>
                <a:spcPts val="574"/>
              </a:spcAft>
            </a:pPr>
            <a:r>
              <a:rPr lang="en-US" dirty="0">
                <a:solidFill>
                  <a:schemeClr val="tx1">
                    <a:lumMod val="50000"/>
                    <a:lumOff val="50000"/>
                  </a:schemeClr>
                </a:solidFill>
              </a:rPr>
              <a:t>34 in Edwardsburg Cardinal</a:t>
            </a:r>
          </a:p>
          <a:p>
            <a:pPr marL="437037" lvl="1">
              <a:lnSpc>
                <a:spcPct val="110000"/>
              </a:lnSpc>
              <a:spcAft>
                <a:spcPts val="574"/>
              </a:spcAft>
            </a:pPr>
            <a:endParaRPr lang="en-US" dirty="0">
              <a:solidFill>
                <a:schemeClr val="tx1">
                  <a:lumMod val="50000"/>
                  <a:lumOff val="50000"/>
                </a:schemeClr>
              </a:solidFill>
            </a:endParaRPr>
          </a:p>
          <a:p>
            <a:pPr marL="437037" lvl="1">
              <a:lnSpc>
                <a:spcPct val="110000"/>
              </a:lnSpc>
              <a:spcAft>
                <a:spcPts val="574"/>
              </a:spcAft>
            </a:pPr>
            <a:endParaRPr lang="en-US" dirty="0">
              <a:solidFill>
                <a:schemeClr val="tx1">
                  <a:lumMod val="50000"/>
                  <a:lumOff val="50000"/>
                </a:schemeClr>
              </a:solidFill>
            </a:endParaRPr>
          </a:p>
          <a:p>
            <a:pPr marL="437037" lvl="1">
              <a:lnSpc>
                <a:spcPct val="110000"/>
              </a:lnSpc>
              <a:spcAft>
                <a:spcPts val="574"/>
              </a:spcAft>
            </a:pPr>
            <a:endParaRPr lang="en-US" dirty="0">
              <a:solidFill>
                <a:schemeClr val="tx1">
                  <a:lumMod val="50000"/>
                  <a:lumOff val="50000"/>
                </a:schemeClr>
              </a:solidFill>
            </a:endParaRPr>
          </a:p>
          <a:p>
            <a:endParaRPr lang="en-CA" dirty="0"/>
          </a:p>
        </p:txBody>
      </p:sp>
      <p:sp>
        <p:nvSpPr>
          <p:cNvPr id="4" name="Slide Number Placeholder 3"/>
          <p:cNvSpPr>
            <a:spLocks noGrp="1"/>
          </p:cNvSpPr>
          <p:nvPr>
            <p:ph type="sldNum" sz="quarter" idx="5"/>
          </p:nvPr>
        </p:nvSpPr>
        <p:spPr/>
        <p:txBody>
          <a:bodyPr/>
          <a:lstStyle/>
          <a:p>
            <a:fld id="{5A9B2C62-FE30-453D-946B-754E9E42C845}" type="slidenum">
              <a:rPr lang="en-US" smtClean="0"/>
              <a:t>6</a:t>
            </a:fld>
            <a:endParaRPr lang="en-US"/>
          </a:p>
        </p:txBody>
      </p:sp>
    </p:spTree>
    <p:extLst>
      <p:ext uri="{BB962C8B-B14F-4D97-AF65-F5344CB8AC3E}">
        <p14:creationId xmlns:p14="http://schemas.microsoft.com/office/powerpoint/2010/main" val="2857777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vast majority of concern was related to severance potential.  Residents were advised what the agricultural designation would mean in terms of limiting the ability to sever and were directed to their local area municipality for additional process specifics.</a:t>
            </a:r>
          </a:p>
          <a:p>
            <a:endParaRPr lang="en-US" dirty="0"/>
          </a:p>
          <a:p>
            <a:r>
              <a:rPr lang="en-US" dirty="0"/>
              <a:t>We understand the importance of the severance issue to residents.  Much care and consideration was used in these conversations and while the desire to sever land cannot be a justification for removing land from the recommended system, through the course of conversations, local area knowledge of soil quality and surrounding land use was evaluated on a site by site basis to determine if the lands could be excluded or should remain included as appropriate.</a:t>
            </a:r>
          </a:p>
          <a:p>
            <a:endParaRPr lang="en-US" dirty="0"/>
          </a:p>
          <a:p>
            <a:r>
              <a:rPr lang="en-US" dirty="0"/>
              <a:t>Mortgage Issue:</a:t>
            </a:r>
          </a:p>
          <a:p>
            <a:r>
              <a:rPr lang="en-US" dirty="0"/>
              <a:t>While not a land use planning issue, staff checked with various sources, including a legal expert in real estate/mortgages, and changing the land use designation on a property from rural to agricultural (or vice versa) does not have an impact on whether or not a lender should deem it adequate for whatever loan is under consideration. Most lenders will not lend on the security of vacant land, regardless of zoning. Typically, the value of the loan relates to the home and 2 to 3 acres surrounding the home. </a:t>
            </a:r>
          </a:p>
          <a:p>
            <a:endParaRPr lang="en-US" dirty="0"/>
          </a:p>
          <a:p>
            <a:r>
              <a:rPr lang="en-US" dirty="0"/>
              <a:t>It is also understood there may be a reluctance to insure agriculturally zoned lands due to fear the mortgagee may invoke the “Farm Debt Mediation Act” (FDMA). This Act exists to provide farmers with a period of time to demonstrate long-term viability of the farm to creditors. It requires that the farmer be farming for “commercial purposes” and can be on rural and agricultural designations. </a:t>
            </a:r>
            <a:endParaRPr lang="en-CA" dirty="0"/>
          </a:p>
        </p:txBody>
      </p:sp>
      <p:sp>
        <p:nvSpPr>
          <p:cNvPr id="4" name="Slide Number Placeholder 3"/>
          <p:cNvSpPr>
            <a:spLocks noGrp="1"/>
          </p:cNvSpPr>
          <p:nvPr>
            <p:ph type="sldNum" sz="quarter" idx="5"/>
          </p:nvPr>
        </p:nvSpPr>
        <p:spPr/>
        <p:txBody>
          <a:bodyPr/>
          <a:lstStyle/>
          <a:p>
            <a:fld id="{5A9B2C62-FE30-453D-946B-754E9E42C845}" type="slidenum">
              <a:rPr lang="en-US" smtClean="0"/>
              <a:t>7</a:t>
            </a:fld>
            <a:endParaRPr lang="en-US"/>
          </a:p>
        </p:txBody>
      </p:sp>
    </p:spTree>
    <p:extLst>
      <p:ext uri="{BB962C8B-B14F-4D97-AF65-F5344CB8AC3E}">
        <p14:creationId xmlns:p14="http://schemas.microsoft.com/office/powerpoint/2010/main" val="2728539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only changes to this system may be from the local area consultation meetings should new information be presented.</a:t>
            </a:r>
          </a:p>
          <a:p>
            <a:endParaRPr lang="en-US" dirty="0"/>
          </a:p>
          <a:p>
            <a:r>
              <a:rPr lang="en-US" dirty="0"/>
              <a:t>This represents the culmination of the original system based on the LEAR methodology, the first round of refinements to eliminate isolated areas and confirm boundaries, then the second round of refinements based on the additional individual consultations.</a:t>
            </a:r>
          </a:p>
          <a:p>
            <a:endParaRPr lang="en-US" dirty="0"/>
          </a:p>
          <a:p>
            <a:r>
              <a:rPr lang="en-US" dirty="0"/>
              <a:t>This system represents a comprehensive agricultural system that will protect the agricultural resources of the Counties in the long-term.</a:t>
            </a:r>
            <a:endParaRPr lang="en-CA" dirty="0"/>
          </a:p>
        </p:txBody>
      </p:sp>
      <p:sp>
        <p:nvSpPr>
          <p:cNvPr id="4" name="Slide Number Placeholder 3"/>
          <p:cNvSpPr>
            <a:spLocks noGrp="1"/>
          </p:cNvSpPr>
          <p:nvPr>
            <p:ph type="sldNum" sz="quarter" idx="5"/>
          </p:nvPr>
        </p:nvSpPr>
        <p:spPr/>
        <p:txBody>
          <a:bodyPr/>
          <a:lstStyle/>
          <a:p>
            <a:fld id="{5A9B2C62-FE30-453D-946B-754E9E42C845}" type="slidenum">
              <a:rPr lang="en-US" smtClean="0"/>
              <a:t>8</a:t>
            </a:fld>
            <a:endParaRPr lang="en-US"/>
          </a:p>
        </p:txBody>
      </p:sp>
    </p:spTree>
    <p:extLst>
      <p:ext uri="{BB962C8B-B14F-4D97-AF65-F5344CB8AC3E}">
        <p14:creationId xmlns:p14="http://schemas.microsoft.com/office/powerpoint/2010/main" val="583878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A9B2C62-FE30-453D-946B-754E9E42C845}" type="slidenum">
              <a:rPr lang="en-US" smtClean="0"/>
              <a:t>9</a:t>
            </a:fld>
            <a:endParaRPr lang="en-US"/>
          </a:p>
        </p:txBody>
      </p:sp>
    </p:spTree>
    <p:extLst>
      <p:ext uri="{BB962C8B-B14F-4D97-AF65-F5344CB8AC3E}">
        <p14:creationId xmlns:p14="http://schemas.microsoft.com/office/powerpoint/2010/main" val="229515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A9B2C62-FE30-453D-946B-754E9E42C845}" type="slidenum">
              <a:rPr lang="en-US" smtClean="0"/>
              <a:t>10</a:t>
            </a:fld>
            <a:endParaRPr lang="en-US"/>
          </a:p>
        </p:txBody>
      </p:sp>
    </p:spTree>
    <p:extLst>
      <p:ext uri="{BB962C8B-B14F-4D97-AF65-F5344CB8AC3E}">
        <p14:creationId xmlns:p14="http://schemas.microsoft.com/office/powerpoint/2010/main" val="18112465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accent2"/>
        </a:solidFill>
        <a:effectLst/>
      </p:bgPr>
    </p:bg>
    <p:spTree>
      <p:nvGrpSpPr>
        <p:cNvPr id="1" name=""/>
        <p:cNvGrpSpPr/>
        <p:nvPr/>
      </p:nvGrpSpPr>
      <p:grpSpPr>
        <a:xfrm>
          <a:off x="0" y="0"/>
          <a:ext cx="0" cy="0"/>
          <a:chOff x="0" y="0"/>
          <a:chExt cx="0" cy="0"/>
        </a:xfrm>
      </p:grpSpPr>
      <p:sp>
        <p:nvSpPr>
          <p:cNvPr id="12" name="Text Placeholder 21">
            <a:extLst>
              <a:ext uri="{FF2B5EF4-FFF2-40B4-BE49-F238E27FC236}">
                <a16:creationId xmlns:a16="http://schemas.microsoft.com/office/drawing/2014/main" id="{F2964EA8-200F-47C5-90C2-1DBA3D6D7CDB}"/>
              </a:ext>
            </a:extLst>
          </p:cNvPr>
          <p:cNvSpPr>
            <a:spLocks noGrp="1"/>
          </p:cNvSpPr>
          <p:nvPr>
            <p:ph type="body" sz="quarter" idx="12"/>
          </p:nvPr>
        </p:nvSpPr>
        <p:spPr>
          <a:xfrm>
            <a:off x="1028700" y="5078187"/>
            <a:ext cx="3222058" cy="964620"/>
          </a:xfrm>
        </p:spPr>
        <p:txBody>
          <a:bodyPr>
            <a:noAutofit/>
          </a:bodyPr>
          <a:lstStyle>
            <a:lvl1pPr marL="0" indent="0">
              <a:buNone/>
              <a:defRPr sz="1400">
                <a:solidFill>
                  <a:schemeClr val="accent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Click to edit Master text styles</a:t>
            </a:r>
          </a:p>
        </p:txBody>
      </p:sp>
      <p:sp>
        <p:nvSpPr>
          <p:cNvPr id="13" name="Picture Placeholder 19">
            <a:extLst>
              <a:ext uri="{FF2B5EF4-FFF2-40B4-BE49-F238E27FC236}">
                <a16:creationId xmlns:a16="http://schemas.microsoft.com/office/drawing/2014/main" id="{7878E298-5074-4E51-993E-34931A897F12}"/>
              </a:ext>
            </a:extLst>
          </p:cNvPr>
          <p:cNvSpPr>
            <a:spLocks noGrp="1"/>
          </p:cNvSpPr>
          <p:nvPr>
            <p:ph type="pic" sz="quarter" idx="11"/>
          </p:nvPr>
        </p:nvSpPr>
        <p:spPr>
          <a:xfrm>
            <a:off x="6221413" y="0"/>
            <a:ext cx="4941887" cy="5726113"/>
          </a:xfrm>
        </p:spPr>
        <p:txBody>
          <a:bodyPr/>
          <a:lstStyle/>
          <a:p>
            <a:r>
              <a:rPr lang="en-US"/>
              <a:t>Click icon to add picture</a:t>
            </a:r>
            <a:endParaRPr lang="en-US" dirty="0"/>
          </a:p>
        </p:txBody>
      </p:sp>
      <p:cxnSp>
        <p:nvCxnSpPr>
          <p:cNvPr id="15" name="Straight Connector 14">
            <a:extLst>
              <a:ext uri="{FF2B5EF4-FFF2-40B4-BE49-F238E27FC236}">
                <a16:creationId xmlns:a16="http://schemas.microsoft.com/office/drawing/2014/main" id="{42D26D0E-18C6-4DB1-B3A5-75E29BD65B17}"/>
              </a:ext>
            </a:extLst>
          </p:cNvPr>
          <p:cNvCxnSpPr>
            <a:cxnSpLocks/>
          </p:cNvCxnSpPr>
          <p:nvPr userDrawn="1"/>
        </p:nvCxnSpPr>
        <p:spPr>
          <a:xfrm>
            <a:off x="1028700" y="457211"/>
            <a:ext cx="1142999" cy="0"/>
          </a:xfrm>
          <a:prstGeom prst="line">
            <a:avLst/>
          </a:prstGeom>
          <a:noFill/>
          <a:ln w="15875" cap="flat" cmpd="sng" algn="ctr">
            <a:solidFill>
              <a:schemeClr val="accent2">
                <a:lumMod val="50000"/>
              </a:schemeClr>
            </a:solidFill>
            <a:prstDash val="solid"/>
            <a:miter lim="800000"/>
          </a:ln>
          <a:effectLst/>
        </p:spPr>
      </p:cxnSp>
      <p:sp>
        <p:nvSpPr>
          <p:cNvPr id="2" name="Title 1">
            <a:extLst>
              <a:ext uri="{FF2B5EF4-FFF2-40B4-BE49-F238E27FC236}">
                <a16:creationId xmlns:a16="http://schemas.microsoft.com/office/drawing/2014/main" id="{3989B90B-5C3C-4760-9360-5AE10BF87B9D}"/>
              </a:ext>
            </a:extLst>
          </p:cNvPr>
          <p:cNvSpPr>
            <a:spLocks noGrp="1"/>
          </p:cNvSpPr>
          <p:nvPr>
            <p:ph type="title"/>
          </p:nvPr>
        </p:nvSpPr>
        <p:spPr>
          <a:xfrm>
            <a:off x="914513" y="876299"/>
            <a:ext cx="5181486" cy="2242441"/>
          </a:xfrm>
        </p:spPr>
        <p:txBody>
          <a:bodyPr vert="horz" lIns="91440" tIns="45720" rIns="91440" bIns="45720" rtlCol="0" anchor="t">
            <a:normAutofit/>
          </a:bodyPr>
          <a:lstStyle>
            <a:lvl1pPr>
              <a:lnSpc>
                <a:spcPct val="90000"/>
              </a:lnSpc>
              <a:defRPr lang="en-US" sz="7200">
                <a:solidFill>
                  <a:schemeClr val="accent2">
                    <a:lumMod val="50000"/>
                  </a:schemeClr>
                </a:solidFill>
                <a:ea typeface="+mn-ea"/>
                <a:cs typeface="+mn-cs"/>
              </a:defRPr>
            </a:lvl1pPr>
          </a:lstStyle>
          <a:p>
            <a:pPr marL="0" lvl="0" indent="0">
              <a:lnSpc>
                <a:spcPts val="6500"/>
              </a:lnSpc>
              <a:spcBef>
                <a:spcPts val="1000"/>
              </a:spcBef>
              <a:buFont typeface="Arial" panose="020B0604020202020204" pitchFamily="34" charset="0"/>
            </a:pPr>
            <a:r>
              <a:rPr lang="en-US" dirty="0"/>
              <a:t>Click to edit Master title style</a:t>
            </a:r>
          </a:p>
        </p:txBody>
      </p:sp>
      <p:pic>
        <p:nvPicPr>
          <p:cNvPr id="4" name="Picture 3" descr="A picture containing logo&#10;&#10;Description automatically generated">
            <a:extLst>
              <a:ext uri="{FF2B5EF4-FFF2-40B4-BE49-F238E27FC236}">
                <a16:creationId xmlns:a16="http://schemas.microsoft.com/office/drawing/2014/main" id="{081F28EE-B666-3F38-C3E0-471A84B96BC5}"/>
              </a:ext>
            </a:extLst>
          </p:cNvPr>
          <p:cNvPicPr>
            <a:picLocks noChangeAspect="1"/>
          </p:cNvPicPr>
          <p:nvPr userDrawn="1"/>
        </p:nvPicPr>
        <p:blipFill>
          <a:blip r:embed="rId2">
            <a:clrChange>
              <a:clrFrom>
                <a:srgbClr val="FFFFFF"/>
              </a:clrFrom>
              <a:clrTo>
                <a:srgbClr val="FFFFFF">
                  <a:alpha val="0"/>
                </a:srgbClr>
              </a:clrTo>
            </a:clrChange>
          </a:blip>
          <a:stretch>
            <a:fillRect/>
          </a:stretch>
        </p:blipFill>
        <p:spPr>
          <a:xfrm>
            <a:off x="6221413" y="5915942"/>
            <a:ext cx="4941887" cy="679078"/>
          </a:xfrm>
          <a:prstGeom prst="rect">
            <a:avLst/>
          </a:prstGeom>
        </p:spPr>
      </p:pic>
    </p:spTree>
    <p:extLst>
      <p:ext uri="{BB962C8B-B14F-4D97-AF65-F5344CB8AC3E}">
        <p14:creationId xmlns:p14="http://schemas.microsoft.com/office/powerpoint/2010/main" val="291649857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3 Column">
    <p:bg>
      <p:bgPr>
        <a:solidFill>
          <a:schemeClr val="accent1"/>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337C3D7-7DDB-42A8-901A-EC153DD27458}"/>
              </a:ext>
            </a:extLst>
          </p:cNvPr>
          <p:cNvSpPr>
            <a:spLocks noGrp="1"/>
          </p:cNvSpPr>
          <p:nvPr>
            <p:ph type="pic" sz="quarter" idx="10"/>
          </p:nvPr>
        </p:nvSpPr>
        <p:spPr>
          <a:xfrm>
            <a:off x="6210300" y="0"/>
            <a:ext cx="4953000" cy="3302000"/>
          </a:xfrm>
        </p:spPr>
        <p:txBody>
          <a:bodyPr/>
          <a:lstStyle/>
          <a:p>
            <a:r>
              <a:rPr lang="en-US"/>
              <a:t>Click icon to add picture</a:t>
            </a:r>
          </a:p>
        </p:txBody>
      </p:sp>
      <p:sp>
        <p:nvSpPr>
          <p:cNvPr id="10" name="Content Placeholder 2">
            <a:extLst>
              <a:ext uri="{FF2B5EF4-FFF2-40B4-BE49-F238E27FC236}">
                <a16:creationId xmlns:a16="http://schemas.microsoft.com/office/drawing/2014/main" id="{27B95226-A076-4D55-B408-1389A2F8C7A0}"/>
              </a:ext>
            </a:extLst>
          </p:cNvPr>
          <p:cNvSpPr>
            <a:spLocks noGrp="1"/>
          </p:cNvSpPr>
          <p:nvPr>
            <p:ph idx="4294967295" hasCustomPrompt="1"/>
          </p:nvPr>
        </p:nvSpPr>
        <p:spPr>
          <a:xfrm>
            <a:off x="1028700" y="3556002"/>
            <a:ext cx="3108960" cy="2286000"/>
          </a:xfrm>
        </p:spPr>
        <p:txBody>
          <a:bodyPr>
            <a:normAutofit/>
          </a:bodyPr>
          <a:lstStyle>
            <a:lvl1pPr>
              <a:defRPr>
                <a:solidFill>
                  <a:schemeClr val="accent2">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rPr>
              <a:t>Insert text</a:t>
            </a:r>
            <a:endParaRPr lang="en-US" sz="1400" dirty="0">
              <a:solidFill>
                <a:srgbClr val="C0C9C2">
                  <a:lumMod val="50000"/>
                </a:srgbClr>
              </a:solidFill>
              <a:latin typeface="Biome Light" panose="020B0303030204020804" pitchFamily="34" charset="0"/>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endParaRPr lang="en-US" sz="1600" dirty="0">
              <a:solidFill>
                <a:schemeClr val="tx2">
                  <a:lumMod val="50000"/>
                </a:schemeClr>
              </a:solidFill>
              <a:latin typeface="Biome Light" panose="020B0303030204020804" pitchFamily="34" charset="0"/>
              <a:cs typeface="Biome Light" panose="020B0303030204020804" pitchFamily="34" charset="0"/>
            </a:endParaRPr>
          </a:p>
        </p:txBody>
      </p:sp>
      <p:sp>
        <p:nvSpPr>
          <p:cNvPr id="14" name="Content Placeholder 2">
            <a:extLst>
              <a:ext uri="{FF2B5EF4-FFF2-40B4-BE49-F238E27FC236}">
                <a16:creationId xmlns:a16="http://schemas.microsoft.com/office/drawing/2014/main" id="{86673F10-179D-4539-AA33-AE34EC0457EF}"/>
              </a:ext>
            </a:extLst>
          </p:cNvPr>
          <p:cNvSpPr>
            <a:spLocks noGrp="1"/>
          </p:cNvSpPr>
          <p:nvPr>
            <p:ph idx="4294967295" hasCustomPrompt="1"/>
          </p:nvPr>
        </p:nvSpPr>
        <p:spPr>
          <a:xfrm>
            <a:off x="4541520" y="3556001"/>
            <a:ext cx="3108960" cy="2285999"/>
          </a:xfrm>
        </p:spPr>
        <p:txBody>
          <a:bodyPr>
            <a:normAutofit/>
          </a:bodyPr>
          <a:lstStyle>
            <a:lvl1pPr>
              <a:defRPr>
                <a:solidFill>
                  <a:schemeClr val="accent2">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rPr>
              <a:t>Insert text</a:t>
            </a:r>
            <a:endParaRPr lang="en-US" sz="1400" dirty="0">
              <a:solidFill>
                <a:srgbClr val="C0C9C2">
                  <a:lumMod val="50000"/>
                </a:srgbClr>
              </a:solidFill>
              <a:latin typeface="Biome Light" panose="020B0303030204020804" pitchFamily="34" charset="0"/>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endParaRPr lang="en-US" sz="1600" dirty="0">
              <a:solidFill>
                <a:schemeClr val="tx2">
                  <a:lumMod val="50000"/>
                </a:schemeClr>
              </a:solidFill>
              <a:latin typeface="Biome Light" panose="020B0303030204020804" pitchFamily="34" charset="0"/>
              <a:cs typeface="Biome Light" panose="020B0303030204020804" pitchFamily="34" charset="0"/>
            </a:endParaRPr>
          </a:p>
        </p:txBody>
      </p:sp>
      <p:sp>
        <p:nvSpPr>
          <p:cNvPr id="19" name="Content Placeholder 2">
            <a:extLst>
              <a:ext uri="{FF2B5EF4-FFF2-40B4-BE49-F238E27FC236}">
                <a16:creationId xmlns:a16="http://schemas.microsoft.com/office/drawing/2014/main" id="{EB6CFC30-1A59-4D28-9E30-0FF7D632C6A2}"/>
              </a:ext>
            </a:extLst>
          </p:cNvPr>
          <p:cNvSpPr>
            <a:spLocks noGrp="1"/>
          </p:cNvSpPr>
          <p:nvPr>
            <p:ph idx="4294967295" hasCustomPrompt="1"/>
          </p:nvPr>
        </p:nvSpPr>
        <p:spPr>
          <a:xfrm>
            <a:off x="8054340" y="3556001"/>
            <a:ext cx="3108960" cy="2285999"/>
          </a:xfrm>
        </p:spPr>
        <p:txBody>
          <a:bodyPr>
            <a:normAutofit/>
          </a:bodyPr>
          <a:lstStyle>
            <a:lvl1pPr>
              <a:defRPr>
                <a:solidFill>
                  <a:schemeClr val="accent2">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rPr>
              <a:t>Insert text</a:t>
            </a:r>
            <a:endParaRPr lang="en-US" sz="1400" dirty="0">
              <a:solidFill>
                <a:srgbClr val="C0C9C2">
                  <a:lumMod val="50000"/>
                </a:srgbClr>
              </a:solidFill>
              <a:latin typeface="Biome Light" panose="020B0303030204020804" pitchFamily="34" charset="0"/>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endParaRPr lang="en-US" sz="1600" dirty="0">
              <a:solidFill>
                <a:schemeClr val="tx2">
                  <a:lumMod val="50000"/>
                </a:schemeClr>
              </a:solidFill>
              <a:latin typeface="Biome Light" panose="020B0303030204020804" pitchFamily="34" charset="0"/>
              <a:cs typeface="Biome Light" panose="020B0303030204020804" pitchFamily="34" charset="0"/>
            </a:endParaRPr>
          </a:p>
        </p:txBody>
      </p:sp>
      <p:sp>
        <p:nvSpPr>
          <p:cNvPr id="24" name="Date Placeholder 3">
            <a:extLst>
              <a:ext uri="{FF2B5EF4-FFF2-40B4-BE49-F238E27FC236}">
                <a16:creationId xmlns:a16="http://schemas.microsoft.com/office/drawing/2014/main" id="{C4F3CC75-F9FA-4F77-9DD5-7E6C0F5C9829}"/>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199D1A0-04AB-4DD4-B9DB-BDEC5E64C94C}" type="datetime1">
              <a:rPr lang="en-US" smtClean="0"/>
              <a:t>2/5/2024</a:t>
            </a:fld>
            <a:endParaRPr lang="en-US" dirty="0"/>
          </a:p>
        </p:txBody>
      </p:sp>
      <p:sp>
        <p:nvSpPr>
          <p:cNvPr id="25" name="Slide Number Placeholder 5">
            <a:extLst>
              <a:ext uri="{FF2B5EF4-FFF2-40B4-BE49-F238E27FC236}">
                <a16:creationId xmlns:a16="http://schemas.microsoft.com/office/drawing/2014/main" id="{93B5B65C-5DE0-4F81-8115-758CDB591FA7}"/>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11" name="Title 1">
            <a:extLst>
              <a:ext uri="{FF2B5EF4-FFF2-40B4-BE49-F238E27FC236}">
                <a16:creationId xmlns:a16="http://schemas.microsoft.com/office/drawing/2014/main" id="{EF4A2ACE-2D85-4F78-818F-BBA6F6F0CC53}"/>
              </a:ext>
            </a:extLst>
          </p:cNvPr>
          <p:cNvSpPr>
            <a:spLocks noGrp="1"/>
          </p:cNvSpPr>
          <p:nvPr>
            <p:ph type="title" hasCustomPrompt="1"/>
          </p:nvPr>
        </p:nvSpPr>
        <p:spPr>
          <a:xfrm>
            <a:off x="895530" y="539225"/>
            <a:ext cx="3924300" cy="2434386"/>
          </a:xfrm>
        </p:spPr>
        <p:txBody>
          <a:bodyPr vert="horz" lIns="91440" tIns="45720" rIns="91440" bIns="45720" rtlCol="0" anchor="ctr">
            <a:normAutofit/>
          </a:bodyPr>
          <a:lstStyle>
            <a:lvl1pPr>
              <a:defRPr lang="en-US" sz="7200" dirty="0">
                <a:solidFill>
                  <a:schemeClr val="accent2">
                    <a:lumMod val="50000"/>
                  </a:schemeClr>
                </a:solidFill>
                <a:latin typeface="+mn-lt"/>
                <a:ea typeface="+mn-ea"/>
                <a:cs typeface="+mn-cs"/>
              </a:defRPr>
            </a:lvl1pPr>
          </a:lstStyle>
          <a:p>
            <a:pPr marL="0" lvl="0" indent="0">
              <a:spcBef>
                <a:spcPts val="1000"/>
              </a:spcBef>
              <a:buFont typeface="Arial" panose="020B0604020202020204" pitchFamily="34" charset="0"/>
            </a:pPr>
            <a:r>
              <a:rPr lang="en-US" dirty="0"/>
              <a:t>Click to add title</a:t>
            </a:r>
          </a:p>
        </p:txBody>
      </p:sp>
      <p:cxnSp>
        <p:nvCxnSpPr>
          <p:cNvPr id="3" name="Straight Connector 2">
            <a:extLst>
              <a:ext uri="{FF2B5EF4-FFF2-40B4-BE49-F238E27FC236}">
                <a16:creationId xmlns:a16="http://schemas.microsoft.com/office/drawing/2014/main" id="{E4DCD8D3-DF79-446E-9961-5797EE888B4C}"/>
              </a:ext>
            </a:extLst>
          </p:cNvPr>
          <p:cNvCxnSpPr>
            <a:cxnSpLocks/>
          </p:cNvCxnSpPr>
          <p:nvPr userDrawn="1"/>
        </p:nvCxnSpPr>
        <p:spPr>
          <a:xfrm>
            <a:off x="1028700" y="457211"/>
            <a:ext cx="1142999" cy="0"/>
          </a:xfrm>
          <a:prstGeom prst="line">
            <a:avLst/>
          </a:prstGeom>
          <a:ln w="158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2" name="Picture 1" descr="A picture containing logo&#10;&#10;Description automatically generated">
            <a:extLst>
              <a:ext uri="{FF2B5EF4-FFF2-40B4-BE49-F238E27FC236}">
                <a16:creationId xmlns:a16="http://schemas.microsoft.com/office/drawing/2014/main" id="{CC389BB6-4664-7A02-A269-F5258F0850F2}"/>
              </a:ext>
            </a:extLst>
          </p:cNvPr>
          <p:cNvPicPr>
            <a:picLocks noChangeAspect="1"/>
          </p:cNvPicPr>
          <p:nvPr userDrawn="1"/>
        </p:nvPicPr>
        <p:blipFill>
          <a:blip r:embed="rId2">
            <a:clrChange>
              <a:clrFrom>
                <a:srgbClr val="FFFFFF"/>
              </a:clrFrom>
              <a:clrTo>
                <a:srgbClr val="FFFFFF">
                  <a:alpha val="0"/>
                </a:srgbClr>
              </a:clrTo>
            </a:clrChange>
          </a:blip>
          <a:stretch>
            <a:fillRect/>
          </a:stretch>
        </p:blipFill>
        <p:spPr>
          <a:xfrm>
            <a:off x="4340038" y="6338112"/>
            <a:ext cx="3740524" cy="513995"/>
          </a:xfrm>
          <a:prstGeom prst="rect">
            <a:avLst/>
          </a:prstGeom>
        </p:spPr>
      </p:pic>
    </p:spTree>
    <p:extLst>
      <p:ext uri="{BB962C8B-B14F-4D97-AF65-F5344CB8AC3E}">
        <p14:creationId xmlns:p14="http://schemas.microsoft.com/office/powerpoint/2010/main" val="799200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mmary">
    <p:bg>
      <p:bgPr>
        <a:solidFill>
          <a:schemeClr val="accent2"/>
        </a:solidFill>
        <a:effectLst/>
      </p:bgPr>
    </p:bg>
    <p:spTree>
      <p:nvGrpSpPr>
        <p:cNvPr id="1" name=""/>
        <p:cNvGrpSpPr/>
        <p:nvPr/>
      </p:nvGrpSpPr>
      <p:grpSpPr>
        <a:xfrm>
          <a:off x="0" y="0"/>
          <a:ext cx="0" cy="0"/>
          <a:chOff x="0" y="0"/>
          <a:chExt cx="0" cy="0"/>
        </a:xfrm>
      </p:grpSpPr>
      <p:sp>
        <p:nvSpPr>
          <p:cNvPr id="15" name="Date Placeholder 3">
            <a:extLst>
              <a:ext uri="{FF2B5EF4-FFF2-40B4-BE49-F238E27FC236}">
                <a16:creationId xmlns:a16="http://schemas.microsoft.com/office/drawing/2014/main" id="{FCB4EDDC-C544-421C-905C-A4D40D98A51D}"/>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F53EA80-260A-4EE9-83BB-E6DD04DEA906}" type="datetime1">
              <a:rPr lang="en-US" smtClean="0"/>
              <a:t>2/5/2024</a:t>
            </a:fld>
            <a:endParaRPr lang="en-US" dirty="0"/>
          </a:p>
        </p:txBody>
      </p:sp>
      <p:sp>
        <p:nvSpPr>
          <p:cNvPr id="16" name="Slide Number Placeholder 5">
            <a:extLst>
              <a:ext uri="{FF2B5EF4-FFF2-40B4-BE49-F238E27FC236}">
                <a16:creationId xmlns:a16="http://schemas.microsoft.com/office/drawing/2014/main" id="{D9CBFDBF-2D2B-469A-9B2F-72F90474FB6D}"/>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2" name="Title 1">
            <a:extLst>
              <a:ext uri="{FF2B5EF4-FFF2-40B4-BE49-F238E27FC236}">
                <a16:creationId xmlns:a16="http://schemas.microsoft.com/office/drawing/2014/main" id="{E1BA55D6-2810-4163-9D43-FEDA674E2D4C}"/>
              </a:ext>
            </a:extLst>
          </p:cNvPr>
          <p:cNvSpPr>
            <a:spLocks noGrp="1"/>
          </p:cNvSpPr>
          <p:nvPr>
            <p:ph type="title" hasCustomPrompt="1"/>
          </p:nvPr>
        </p:nvSpPr>
        <p:spPr>
          <a:xfrm>
            <a:off x="896829" y="573503"/>
            <a:ext cx="10156826" cy="1369591"/>
          </a:xfrm>
        </p:spPr>
        <p:txBody>
          <a:bodyPr vert="horz" lIns="91440" tIns="45720" rIns="91440" bIns="45720" rtlCol="0" anchor="ctr">
            <a:noAutofit/>
          </a:bodyPr>
          <a:lstStyle>
            <a:lvl1pPr>
              <a:defRPr lang="en-US" sz="7200">
                <a:solidFill>
                  <a:schemeClr val="accent2">
                    <a:lumMod val="50000"/>
                  </a:schemeClr>
                </a:solidFill>
                <a:latin typeface="+mn-lt"/>
                <a:ea typeface="+mn-ea"/>
                <a:cs typeface="+mn-cs"/>
              </a:defRPr>
            </a:lvl1pPr>
          </a:lstStyle>
          <a:p>
            <a:pPr lvl="0"/>
            <a:r>
              <a:rPr lang="en-US" dirty="0"/>
              <a:t>Click to add title</a:t>
            </a:r>
          </a:p>
        </p:txBody>
      </p:sp>
      <p:cxnSp>
        <p:nvCxnSpPr>
          <p:cNvPr id="3" name="Straight Connector 2">
            <a:extLst>
              <a:ext uri="{FF2B5EF4-FFF2-40B4-BE49-F238E27FC236}">
                <a16:creationId xmlns:a16="http://schemas.microsoft.com/office/drawing/2014/main" id="{C9E87E0B-D644-4037-B322-715C648BAD3B}"/>
              </a:ext>
            </a:extLst>
          </p:cNvPr>
          <p:cNvCxnSpPr>
            <a:cxnSpLocks/>
          </p:cNvCxnSpPr>
          <p:nvPr userDrawn="1"/>
        </p:nvCxnSpPr>
        <p:spPr>
          <a:xfrm>
            <a:off x="1028700" y="457211"/>
            <a:ext cx="1142999" cy="0"/>
          </a:xfrm>
          <a:prstGeom prst="line">
            <a:avLst/>
          </a:prstGeom>
          <a:ln w="158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6419592"/>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act">
    <p:bg>
      <p:bgPr>
        <a:solidFill>
          <a:schemeClr val="bg2"/>
        </a:solidFill>
        <a:effectLst/>
      </p:bgPr>
    </p:bg>
    <p:spTree>
      <p:nvGrpSpPr>
        <p:cNvPr id="1" name=""/>
        <p:cNvGrpSpPr/>
        <p:nvPr/>
      </p:nvGrpSpPr>
      <p:grpSpPr>
        <a:xfrm>
          <a:off x="0" y="0"/>
          <a:ext cx="0" cy="0"/>
          <a:chOff x="0" y="0"/>
          <a:chExt cx="0" cy="0"/>
        </a:xfrm>
      </p:grpSpPr>
      <p:sp>
        <p:nvSpPr>
          <p:cNvPr id="9" name="Picture Placeholder 15">
            <a:extLst>
              <a:ext uri="{FF2B5EF4-FFF2-40B4-BE49-F238E27FC236}">
                <a16:creationId xmlns:a16="http://schemas.microsoft.com/office/drawing/2014/main" id="{940246AD-CE4F-4FD8-BCF6-5BA9ED62ACDA}"/>
              </a:ext>
            </a:extLst>
          </p:cNvPr>
          <p:cNvSpPr>
            <a:spLocks noGrp="1"/>
          </p:cNvSpPr>
          <p:nvPr>
            <p:ph type="pic" sz="quarter" idx="11"/>
          </p:nvPr>
        </p:nvSpPr>
        <p:spPr>
          <a:xfrm>
            <a:off x="6210300" y="3543302"/>
            <a:ext cx="4953000" cy="2849562"/>
          </a:xfrm>
        </p:spPr>
        <p:txBody>
          <a:bodyPr/>
          <a:lstStyle/>
          <a:p>
            <a:r>
              <a:rPr lang="en-US"/>
              <a:t>Click icon to add picture</a:t>
            </a:r>
            <a:endParaRPr lang="en-US" dirty="0"/>
          </a:p>
        </p:txBody>
      </p:sp>
      <p:sp>
        <p:nvSpPr>
          <p:cNvPr id="10" name="Picture Placeholder 13">
            <a:extLst>
              <a:ext uri="{FF2B5EF4-FFF2-40B4-BE49-F238E27FC236}">
                <a16:creationId xmlns:a16="http://schemas.microsoft.com/office/drawing/2014/main" id="{F8ECBB79-D5D3-4ECE-99F9-1B6834629E46}"/>
              </a:ext>
            </a:extLst>
          </p:cNvPr>
          <p:cNvSpPr>
            <a:spLocks noGrp="1"/>
          </p:cNvSpPr>
          <p:nvPr>
            <p:ph type="pic" sz="quarter" idx="10"/>
          </p:nvPr>
        </p:nvSpPr>
        <p:spPr>
          <a:xfrm>
            <a:off x="6210300" y="465138"/>
            <a:ext cx="4953000" cy="2849562"/>
          </a:xfrm>
        </p:spPr>
        <p:txBody>
          <a:bodyPr/>
          <a:lstStyle/>
          <a:p>
            <a:r>
              <a:rPr lang="en-US"/>
              <a:t>Click icon to add picture</a:t>
            </a:r>
            <a:endParaRPr lang="en-US" dirty="0"/>
          </a:p>
        </p:txBody>
      </p:sp>
      <p:sp>
        <p:nvSpPr>
          <p:cNvPr id="11" name="Text Placeholder 22">
            <a:extLst>
              <a:ext uri="{FF2B5EF4-FFF2-40B4-BE49-F238E27FC236}">
                <a16:creationId xmlns:a16="http://schemas.microsoft.com/office/drawing/2014/main" id="{C667C6DE-A3D4-4738-B7FC-43FB39FD7A28}"/>
              </a:ext>
            </a:extLst>
          </p:cNvPr>
          <p:cNvSpPr>
            <a:spLocks noGrp="1"/>
          </p:cNvSpPr>
          <p:nvPr>
            <p:ph type="body" sz="quarter" idx="15" hasCustomPrompt="1"/>
          </p:nvPr>
        </p:nvSpPr>
        <p:spPr>
          <a:xfrm>
            <a:off x="761917" y="517972"/>
            <a:ext cx="2956560" cy="1333500"/>
          </a:xfrm>
        </p:spPr>
        <p:txBody>
          <a:bodyPr>
            <a:noAutofit/>
          </a:bodyPr>
          <a:lstStyle>
            <a:lvl1pPr marL="0" indent="0">
              <a:lnSpc>
                <a:spcPct val="90000"/>
              </a:lnSpc>
              <a:buNone/>
              <a:defRPr sz="8800" b="1">
                <a:solidFill>
                  <a:schemeClr val="bg1"/>
                </a:solidFill>
              </a:defRPr>
            </a:lvl1pPr>
          </a:lstStyle>
          <a:p>
            <a:pPr lvl="0"/>
            <a:r>
              <a:rPr lang="en-US" dirty="0"/>
              <a:t>01</a:t>
            </a:r>
          </a:p>
        </p:txBody>
      </p:sp>
      <p:sp>
        <p:nvSpPr>
          <p:cNvPr id="12" name="Text Placeholder 18">
            <a:extLst>
              <a:ext uri="{FF2B5EF4-FFF2-40B4-BE49-F238E27FC236}">
                <a16:creationId xmlns:a16="http://schemas.microsoft.com/office/drawing/2014/main" id="{12C18C04-19C8-4ECC-83E8-6E65128CEF48}"/>
              </a:ext>
            </a:extLst>
          </p:cNvPr>
          <p:cNvSpPr>
            <a:spLocks noGrp="1"/>
          </p:cNvSpPr>
          <p:nvPr>
            <p:ph type="body" sz="quarter" idx="13"/>
          </p:nvPr>
        </p:nvSpPr>
        <p:spPr>
          <a:xfrm>
            <a:off x="1040130" y="2009776"/>
            <a:ext cx="3924300" cy="2849562"/>
          </a:xfrm>
        </p:spPr>
        <p:txBody>
          <a:bodyPr>
            <a:normAutofit/>
          </a:bodyPr>
          <a:lstStyle>
            <a:lvl1pPr marL="0" indent="0">
              <a:buNone/>
              <a:defRPr sz="1600">
                <a:solidFill>
                  <a:schemeClr val="tx2">
                    <a:lumMod val="50000"/>
                  </a:schemeClr>
                </a:solidFill>
              </a:defRPr>
            </a:lvl1pPr>
            <a:lvl2pPr marL="457200" indent="0">
              <a:buNone/>
              <a:defRPr sz="2000">
                <a:solidFill>
                  <a:schemeClr val="tx2">
                    <a:lumMod val="50000"/>
                  </a:schemeClr>
                </a:solidFill>
              </a:defRPr>
            </a:lvl2pPr>
            <a:lvl3pPr marL="914400" indent="0">
              <a:buNone/>
              <a:defRPr sz="1800">
                <a:solidFill>
                  <a:schemeClr val="tx2">
                    <a:lumMod val="50000"/>
                  </a:schemeClr>
                </a:solidFill>
              </a:defRPr>
            </a:lvl3pPr>
            <a:lvl4pPr marL="1371600" indent="0">
              <a:buNone/>
              <a:defRPr sz="1600">
                <a:solidFill>
                  <a:schemeClr val="tx2">
                    <a:lumMod val="50000"/>
                  </a:schemeClr>
                </a:solidFill>
              </a:defRPr>
            </a:lvl4pPr>
            <a:lvl5pPr marL="1828800" indent="0">
              <a:buNone/>
              <a:defRPr sz="1600">
                <a:solidFill>
                  <a:schemeClr val="tx2">
                    <a:lumMod val="50000"/>
                  </a:schemeClr>
                </a:solidFill>
              </a:defRPr>
            </a:lvl5pPr>
          </a:lstStyle>
          <a:p>
            <a:pPr lvl="0"/>
            <a:r>
              <a:rPr lang="en-US"/>
              <a:t>Click to edit Master text styles</a:t>
            </a:r>
          </a:p>
        </p:txBody>
      </p:sp>
      <p:sp>
        <p:nvSpPr>
          <p:cNvPr id="15" name="Text Placeholder 14">
            <a:extLst>
              <a:ext uri="{FF2B5EF4-FFF2-40B4-BE49-F238E27FC236}">
                <a16:creationId xmlns:a16="http://schemas.microsoft.com/office/drawing/2014/main" id="{4D14E5D8-EB42-4C87-B4AE-4746909A2D33}"/>
              </a:ext>
            </a:extLst>
          </p:cNvPr>
          <p:cNvSpPr>
            <a:spLocks noGrp="1"/>
          </p:cNvSpPr>
          <p:nvPr>
            <p:ph type="body" sz="quarter" idx="16"/>
          </p:nvPr>
        </p:nvSpPr>
        <p:spPr>
          <a:xfrm>
            <a:off x="1039813" y="5067300"/>
            <a:ext cx="3913187" cy="1319213"/>
          </a:xfrm>
        </p:spPr>
        <p:txBody>
          <a:bodyPr>
            <a:normAutofit/>
          </a:bodyPr>
          <a:lstStyle>
            <a:lvl1pPr>
              <a:defRPr lang="en-US" sz="1600" kern="1200" dirty="0" smtClean="0">
                <a:solidFill>
                  <a:schemeClr val="tx2">
                    <a:lumMod val="50000"/>
                  </a:schemeClr>
                </a:solidFill>
                <a:latin typeface="+mn-lt"/>
                <a:ea typeface="+mn-ea"/>
                <a:cs typeface="+mn-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20" name="Date Placeholder 3">
            <a:extLst>
              <a:ext uri="{FF2B5EF4-FFF2-40B4-BE49-F238E27FC236}">
                <a16:creationId xmlns:a16="http://schemas.microsoft.com/office/drawing/2014/main" id="{0649945F-7BBD-4042-AA34-709CE3402EEC}"/>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CD80274-DEF2-4F5D-8F74-69D0554CED55}" type="datetime1">
              <a:rPr lang="en-US" smtClean="0"/>
              <a:t>2/5/2024</a:t>
            </a:fld>
            <a:endParaRPr lang="en-US" dirty="0"/>
          </a:p>
        </p:txBody>
      </p:sp>
      <p:sp>
        <p:nvSpPr>
          <p:cNvPr id="21" name="Slide Number Placeholder 5">
            <a:extLst>
              <a:ext uri="{FF2B5EF4-FFF2-40B4-BE49-F238E27FC236}">
                <a16:creationId xmlns:a16="http://schemas.microsoft.com/office/drawing/2014/main" id="{51936C4A-DE5F-4BFE-AED0-47E48CD4605C}"/>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14" name="Title 1">
            <a:extLst>
              <a:ext uri="{FF2B5EF4-FFF2-40B4-BE49-F238E27FC236}">
                <a16:creationId xmlns:a16="http://schemas.microsoft.com/office/drawing/2014/main" id="{F981B703-4F1F-41A6-AD71-3FFB2820FF1D}"/>
              </a:ext>
            </a:extLst>
          </p:cNvPr>
          <p:cNvSpPr>
            <a:spLocks noGrp="1"/>
          </p:cNvSpPr>
          <p:nvPr>
            <p:ph type="title" hasCustomPrompt="1"/>
          </p:nvPr>
        </p:nvSpPr>
        <p:spPr>
          <a:xfrm>
            <a:off x="1040130" y="465136"/>
            <a:ext cx="3935647" cy="1340615"/>
          </a:xfrm>
        </p:spPr>
        <p:txBody>
          <a:bodyPr vert="horz" lIns="91440" tIns="45720" rIns="91440" bIns="45720" rtlCol="0" anchor="ctr">
            <a:noAutofit/>
          </a:bodyPr>
          <a:lstStyle>
            <a:lvl1pPr>
              <a:defRPr lang="en-US" dirty="0">
                <a:solidFill>
                  <a:schemeClr val="tx2">
                    <a:lumMod val="50000"/>
                  </a:schemeClr>
                </a:solidFill>
                <a:latin typeface="+mn-lt"/>
                <a:ea typeface="+mn-ea"/>
                <a:cs typeface="+mn-cs"/>
              </a:defRPr>
            </a:lvl1pPr>
          </a:lstStyle>
          <a:p>
            <a:pPr marL="0" lvl="0" indent="0">
              <a:spcBef>
                <a:spcPts val="1000"/>
              </a:spcBef>
              <a:buFont typeface="Arial" panose="020B0604020202020204" pitchFamily="34" charset="0"/>
            </a:pPr>
            <a:r>
              <a:rPr lang="en-US" dirty="0"/>
              <a:t>Title</a:t>
            </a:r>
          </a:p>
        </p:txBody>
      </p:sp>
    </p:spTree>
    <p:extLst>
      <p:ext uri="{BB962C8B-B14F-4D97-AF65-F5344CB8AC3E}">
        <p14:creationId xmlns:p14="http://schemas.microsoft.com/office/powerpoint/2010/main" val="435165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bg>
      <p:bgRef idx="1001">
        <a:schemeClr val="bg2"/>
      </p:bgRef>
    </p:bg>
    <p:spTree>
      <p:nvGrpSpPr>
        <p:cNvPr id="1" name=""/>
        <p:cNvGrpSpPr/>
        <p:nvPr/>
      </p:nvGrpSpPr>
      <p:grpSpPr>
        <a:xfrm>
          <a:off x="0" y="0"/>
          <a:ext cx="0" cy="0"/>
          <a:chOff x="0" y="0"/>
          <a:chExt cx="0" cy="0"/>
        </a:xfrm>
      </p:grpSpPr>
      <p:sp>
        <p:nvSpPr>
          <p:cNvPr id="28" name="Text Placeholder 27">
            <a:extLst>
              <a:ext uri="{FF2B5EF4-FFF2-40B4-BE49-F238E27FC236}">
                <a16:creationId xmlns:a16="http://schemas.microsoft.com/office/drawing/2014/main" id="{661D25CF-5413-4949-A54A-8716608406B5}"/>
              </a:ext>
            </a:extLst>
          </p:cNvPr>
          <p:cNvSpPr>
            <a:spLocks noGrp="1"/>
          </p:cNvSpPr>
          <p:nvPr>
            <p:ph type="body" sz="quarter" idx="11"/>
          </p:nvPr>
        </p:nvSpPr>
        <p:spPr>
          <a:xfrm>
            <a:off x="7258050" y="2000250"/>
            <a:ext cx="4667250" cy="3398837"/>
          </a:xfrm>
        </p:spPr>
        <p:txBody>
          <a:bodyPr>
            <a:normAutofit/>
          </a:bodyPr>
          <a:lstStyle>
            <a:lvl1pPr marL="0" indent="0">
              <a:lnSpc>
                <a:spcPct val="150000"/>
              </a:lnSpc>
              <a:buNone/>
              <a:defRPr sz="2000">
                <a:solidFill>
                  <a:schemeClr val="accent2">
                    <a:lumMod val="50000"/>
                  </a:schemeClr>
                </a:solidFill>
              </a:defRPr>
            </a:lvl1pPr>
          </a:lstStyle>
          <a:p>
            <a:pPr lvl="0"/>
            <a:r>
              <a:rPr lang="en-US"/>
              <a:t>Click to edit Master text styles</a:t>
            </a:r>
          </a:p>
        </p:txBody>
      </p:sp>
      <p:sp>
        <p:nvSpPr>
          <p:cNvPr id="36" name="Slide Number Placeholder 5">
            <a:extLst>
              <a:ext uri="{FF2B5EF4-FFF2-40B4-BE49-F238E27FC236}">
                <a16:creationId xmlns:a16="http://schemas.microsoft.com/office/drawing/2014/main" id="{D5A5341A-4863-40E8-8B9A-FB4E719257AE}"/>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2" name="Title 1">
            <a:extLst>
              <a:ext uri="{FF2B5EF4-FFF2-40B4-BE49-F238E27FC236}">
                <a16:creationId xmlns:a16="http://schemas.microsoft.com/office/drawing/2014/main" id="{6AD2FED0-CD95-48B0-B54A-1F64F952C6C0}"/>
              </a:ext>
            </a:extLst>
          </p:cNvPr>
          <p:cNvSpPr>
            <a:spLocks noGrp="1"/>
          </p:cNvSpPr>
          <p:nvPr>
            <p:ph type="title"/>
          </p:nvPr>
        </p:nvSpPr>
        <p:spPr>
          <a:xfrm>
            <a:off x="914513" y="876299"/>
            <a:ext cx="5181486" cy="2242441"/>
          </a:xfrm>
        </p:spPr>
        <p:txBody>
          <a:bodyPr vert="horz" lIns="91440" tIns="45720" rIns="91440" bIns="45720" rtlCol="0" anchor="t">
            <a:normAutofit/>
          </a:bodyPr>
          <a:lstStyle>
            <a:lvl1pPr>
              <a:defRPr lang="en-US" sz="7200">
                <a:solidFill>
                  <a:schemeClr val="accent2">
                    <a:lumMod val="50000"/>
                  </a:schemeClr>
                </a:solidFill>
                <a:ea typeface="+mn-ea"/>
                <a:cs typeface="+mn-cs"/>
              </a:defRPr>
            </a:lvl1pPr>
          </a:lstStyle>
          <a:p>
            <a:pPr marL="0" lvl="0" indent="0">
              <a:lnSpc>
                <a:spcPts val="6500"/>
              </a:lnSpc>
              <a:spcBef>
                <a:spcPts val="1000"/>
              </a:spcBef>
              <a:buFont typeface="Arial" panose="020B0604020202020204" pitchFamily="34" charset="0"/>
            </a:pPr>
            <a:r>
              <a:rPr lang="en-US"/>
              <a:t>Click to edit Master title style</a:t>
            </a:r>
          </a:p>
        </p:txBody>
      </p:sp>
      <p:cxnSp>
        <p:nvCxnSpPr>
          <p:cNvPr id="3" name="Straight Connector 2">
            <a:extLst>
              <a:ext uri="{FF2B5EF4-FFF2-40B4-BE49-F238E27FC236}">
                <a16:creationId xmlns:a16="http://schemas.microsoft.com/office/drawing/2014/main" id="{68EF5E91-A275-4181-9C62-BC0773AD0512}"/>
              </a:ext>
            </a:extLst>
          </p:cNvPr>
          <p:cNvCxnSpPr>
            <a:cxnSpLocks/>
          </p:cNvCxnSpPr>
          <p:nvPr userDrawn="1"/>
        </p:nvCxnSpPr>
        <p:spPr>
          <a:xfrm>
            <a:off x="1028700" y="457211"/>
            <a:ext cx="1142999" cy="0"/>
          </a:xfrm>
          <a:prstGeom prst="line">
            <a:avLst/>
          </a:prstGeom>
          <a:ln w="158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logo&#10;&#10;Description automatically generated">
            <a:extLst>
              <a:ext uri="{FF2B5EF4-FFF2-40B4-BE49-F238E27FC236}">
                <a16:creationId xmlns:a16="http://schemas.microsoft.com/office/drawing/2014/main" id="{27BA12C8-0A33-2676-D508-6090F2CC8EFB}"/>
              </a:ext>
            </a:extLst>
          </p:cNvPr>
          <p:cNvPicPr>
            <a:picLocks noChangeAspect="1"/>
          </p:cNvPicPr>
          <p:nvPr userDrawn="1"/>
        </p:nvPicPr>
        <p:blipFill>
          <a:blip r:embed="rId2">
            <a:clrChange>
              <a:clrFrom>
                <a:srgbClr val="FFFFFF"/>
              </a:clrFrom>
              <a:clrTo>
                <a:srgbClr val="FFFFFF">
                  <a:alpha val="0"/>
                </a:srgbClr>
              </a:clrTo>
            </a:clrChange>
          </a:blip>
          <a:stretch>
            <a:fillRect/>
          </a:stretch>
        </p:blipFill>
        <p:spPr>
          <a:xfrm>
            <a:off x="4165762" y="6221743"/>
            <a:ext cx="3860473" cy="530478"/>
          </a:xfrm>
          <a:prstGeom prst="rect">
            <a:avLst/>
          </a:prstGeom>
        </p:spPr>
      </p:pic>
      <p:pic>
        <p:nvPicPr>
          <p:cNvPr id="5" name="Picture 4">
            <a:extLst>
              <a:ext uri="{FF2B5EF4-FFF2-40B4-BE49-F238E27FC236}">
                <a16:creationId xmlns:a16="http://schemas.microsoft.com/office/drawing/2014/main" id="{E878B94E-B333-8BA0-135F-BDE03999D2E1}"/>
              </a:ext>
            </a:extLst>
          </p:cNvPr>
          <p:cNvPicPr>
            <a:picLocks noChangeAspect="1"/>
          </p:cNvPicPr>
          <p:nvPr userDrawn="1"/>
        </p:nvPicPr>
        <p:blipFill rotWithShape="1">
          <a:blip r:embed="rId3"/>
          <a:srcRect l="15714" t="20857" r="78357" b="68476"/>
          <a:stretch/>
        </p:blipFill>
        <p:spPr>
          <a:xfrm>
            <a:off x="914513" y="6011940"/>
            <a:ext cx="1323590" cy="669771"/>
          </a:xfrm>
          <a:prstGeom prst="rect">
            <a:avLst/>
          </a:prstGeom>
        </p:spPr>
      </p:pic>
    </p:spTree>
    <p:extLst>
      <p:ext uri="{BB962C8B-B14F-4D97-AF65-F5344CB8AC3E}">
        <p14:creationId xmlns:p14="http://schemas.microsoft.com/office/powerpoint/2010/main" val="2782271272"/>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bg>
      <p:bgPr>
        <a:solidFill>
          <a:schemeClr val="accent1"/>
        </a:solidFill>
        <a:effectLst/>
      </p:bgPr>
    </p:bg>
    <p:spTree>
      <p:nvGrpSpPr>
        <p:cNvPr id="1" name=""/>
        <p:cNvGrpSpPr/>
        <p:nvPr/>
      </p:nvGrpSpPr>
      <p:grpSpPr>
        <a:xfrm>
          <a:off x="0" y="0"/>
          <a:ext cx="0" cy="0"/>
          <a:chOff x="0" y="0"/>
          <a:chExt cx="0" cy="0"/>
        </a:xfrm>
      </p:grpSpPr>
      <p:sp>
        <p:nvSpPr>
          <p:cNvPr id="17" name="Picture Placeholder 15">
            <a:extLst>
              <a:ext uri="{FF2B5EF4-FFF2-40B4-BE49-F238E27FC236}">
                <a16:creationId xmlns:a16="http://schemas.microsoft.com/office/drawing/2014/main" id="{423630CA-0A51-4B04-A57B-9E412A8FCD1F}"/>
              </a:ext>
            </a:extLst>
          </p:cNvPr>
          <p:cNvSpPr>
            <a:spLocks noGrp="1"/>
          </p:cNvSpPr>
          <p:nvPr>
            <p:ph type="pic" sz="quarter" idx="12"/>
          </p:nvPr>
        </p:nvSpPr>
        <p:spPr>
          <a:xfrm>
            <a:off x="8847137" y="3862387"/>
            <a:ext cx="2316163" cy="2538413"/>
          </a:xfrm>
        </p:spPr>
        <p:txBody>
          <a:bodyPr/>
          <a:lstStyle/>
          <a:p>
            <a:r>
              <a:rPr lang="en-US"/>
              <a:t>Click icon to add picture</a:t>
            </a:r>
          </a:p>
        </p:txBody>
      </p:sp>
      <p:sp>
        <p:nvSpPr>
          <p:cNvPr id="16" name="Picture Placeholder 15">
            <a:extLst>
              <a:ext uri="{FF2B5EF4-FFF2-40B4-BE49-F238E27FC236}">
                <a16:creationId xmlns:a16="http://schemas.microsoft.com/office/drawing/2014/main" id="{3C994AE8-9E30-418E-8361-5D851AFA42C5}"/>
              </a:ext>
            </a:extLst>
          </p:cNvPr>
          <p:cNvSpPr>
            <a:spLocks noGrp="1"/>
          </p:cNvSpPr>
          <p:nvPr>
            <p:ph type="pic" sz="quarter" idx="11"/>
          </p:nvPr>
        </p:nvSpPr>
        <p:spPr>
          <a:xfrm>
            <a:off x="6210300" y="3854450"/>
            <a:ext cx="2316163" cy="2538413"/>
          </a:xfrm>
        </p:spPr>
        <p:txBody>
          <a:bodyPr/>
          <a:lstStyle/>
          <a:p>
            <a:r>
              <a:rPr lang="en-US"/>
              <a:t>Click icon to add picture</a:t>
            </a:r>
          </a:p>
        </p:txBody>
      </p:sp>
      <p:sp>
        <p:nvSpPr>
          <p:cNvPr id="14" name="Picture Placeholder 13">
            <a:extLst>
              <a:ext uri="{FF2B5EF4-FFF2-40B4-BE49-F238E27FC236}">
                <a16:creationId xmlns:a16="http://schemas.microsoft.com/office/drawing/2014/main" id="{3D4E5783-2917-458E-BE61-F3D5AAA8F976}"/>
              </a:ext>
            </a:extLst>
          </p:cNvPr>
          <p:cNvSpPr>
            <a:spLocks noGrp="1"/>
          </p:cNvSpPr>
          <p:nvPr>
            <p:ph type="pic" sz="quarter" idx="10"/>
          </p:nvPr>
        </p:nvSpPr>
        <p:spPr>
          <a:xfrm>
            <a:off x="6210300" y="465138"/>
            <a:ext cx="4953000" cy="3090862"/>
          </a:xfrm>
        </p:spPr>
        <p:txBody>
          <a:bodyPr/>
          <a:lstStyle/>
          <a:p>
            <a:r>
              <a:rPr lang="en-US"/>
              <a:t>Click icon to add picture</a:t>
            </a:r>
          </a:p>
        </p:txBody>
      </p:sp>
      <p:sp>
        <p:nvSpPr>
          <p:cNvPr id="23" name="Text Placeholder 22">
            <a:extLst>
              <a:ext uri="{FF2B5EF4-FFF2-40B4-BE49-F238E27FC236}">
                <a16:creationId xmlns:a16="http://schemas.microsoft.com/office/drawing/2014/main" id="{B1D734B5-5F1C-4E34-81FF-AD75105E8391}"/>
              </a:ext>
            </a:extLst>
          </p:cNvPr>
          <p:cNvSpPr>
            <a:spLocks noGrp="1"/>
          </p:cNvSpPr>
          <p:nvPr>
            <p:ph type="body" sz="quarter" idx="15" hasCustomPrompt="1"/>
          </p:nvPr>
        </p:nvSpPr>
        <p:spPr>
          <a:xfrm>
            <a:off x="761917" y="517972"/>
            <a:ext cx="2956560" cy="1333500"/>
          </a:xfrm>
        </p:spPr>
        <p:txBody>
          <a:bodyPr>
            <a:noAutofit/>
          </a:bodyPr>
          <a:lstStyle>
            <a:lvl1pPr marL="0" indent="0">
              <a:lnSpc>
                <a:spcPct val="90000"/>
              </a:lnSpc>
              <a:buNone/>
              <a:defRPr sz="8800" b="1">
                <a:solidFill>
                  <a:schemeClr val="bg1"/>
                </a:solidFill>
                <a:latin typeface="+mj-lt"/>
              </a:defRPr>
            </a:lvl1pPr>
          </a:lstStyle>
          <a:p>
            <a:pPr lvl="0"/>
            <a:r>
              <a:rPr lang="en-US" dirty="0"/>
              <a:t>01</a:t>
            </a:r>
          </a:p>
        </p:txBody>
      </p:sp>
      <p:sp>
        <p:nvSpPr>
          <p:cNvPr id="19" name="Text Placeholder 18">
            <a:extLst>
              <a:ext uri="{FF2B5EF4-FFF2-40B4-BE49-F238E27FC236}">
                <a16:creationId xmlns:a16="http://schemas.microsoft.com/office/drawing/2014/main" id="{65757DE8-43D6-4A47-ABC9-B39EC8016CB2}"/>
              </a:ext>
            </a:extLst>
          </p:cNvPr>
          <p:cNvSpPr>
            <a:spLocks noGrp="1"/>
          </p:cNvSpPr>
          <p:nvPr>
            <p:ph type="body" sz="quarter" idx="13"/>
          </p:nvPr>
        </p:nvSpPr>
        <p:spPr>
          <a:xfrm>
            <a:off x="1040130" y="2009775"/>
            <a:ext cx="3924300" cy="4391025"/>
          </a:xfrm>
        </p:spPr>
        <p:txBody>
          <a:bodyPr>
            <a:normAutofit/>
          </a:bodyPr>
          <a:lstStyle>
            <a:lvl1pPr marL="0" indent="0">
              <a:lnSpc>
                <a:spcPct val="150000"/>
              </a:lnSpc>
              <a:buNone/>
              <a:defRPr sz="1600">
                <a:solidFill>
                  <a:schemeClr val="accent2">
                    <a:lumMod val="50000"/>
                  </a:schemeClr>
                </a:solidFill>
              </a:defRPr>
            </a:lvl1pPr>
            <a:lvl2pPr marL="457200" indent="0">
              <a:buNone/>
              <a:defRPr sz="2000">
                <a:solidFill>
                  <a:schemeClr val="tx2">
                    <a:lumMod val="50000"/>
                  </a:schemeClr>
                </a:solidFill>
              </a:defRPr>
            </a:lvl2pPr>
            <a:lvl3pPr marL="914400" indent="0">
              <a:buNone/>
              <a:defRPr sz="1800">
                <a:solidFill>
                  <a:schemeClr val="tx2">
                    <a:lumMod val="50000"/>
                  </a:schemeClr>
                </a:solidFill>
              </a:defRPr>
            </a:lvl3pPr>
            <a:lvl4pPr marL="1371600" indent="0">
              <a:buNone/>
              <a:defRPr sz="1600">
                <a:solidFill>
                  <a:schemeClr val="tx2">
                    <a:lumMod val="50000"/>
                  </a:schemeClr>
                </a:solidFill>
              </a:defRPr>
            </a:lvl4pPr>
            <a:lvl5pPr marL="1828800" indent="0">
              <a:buNone/>
              <a:defRPr sz="1600">
                <a:solidFill>
                  <a:schemeClr val="tx2">
                    <a:lumMod val="50000"/>
                  </a:schemeClr>
                </a:solidFill>
              </a:defRPr>
            </a:lvl5pPr>
          </a:lstStyle>
          <a:p>
            <a:pPr lvl="0"/>
            <a:r>
              <a:rPr lang="en-US"/>
              <a:t>Click to edit Master text styles</a:t>
            </a:r>
          </a:p>
        </p:txBody>
      </p:sp>
      <p:sp>
        <p:nvSpPr>
          <p:cNvPr id="31" name="Slide Number Placeholder 5">
            <a:extLst>
              <a:ext uri="{FF2B5EF4-FFF2-40B4-BE49-F238E27FC236}">
                <a16:creationId xmlns:a16="http://schemas.microsoft.com/office/drawing/2014/main" id="{CE8438DF-723C-49AB-AD18-1C40F107F5BC}"/>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2" name="Title 1">
            <a:extLst>
              <a:ext uri="{FF2B5EF4-FFF2-40B4-BE49-F238E27FC236}">
                <a16:creationId xmlns:a16="http://schemas.microsoft.com/office/drawing/2014/main" id="{6032FDE8-62A6-4290-88E6-2795313DE27E}"/>
              </a:ext>
            </a:extLst>
          </p:cNvPr>
          <p:cNvSpPr>
            <a:spLocks noGrp="1"/>
          </p:cNvSpPr>
          <p:nvPr>
            <p:ph type="title" hasCustomPrompt="1"/>
          </p:nvPr>
        </p:nvSpPr>
        <p:spPr>
          <a:xfrm>
            <a:off x="1028700" y="465137"/>
            <a:ext cx="3935647" cy="1340615"/>
          </a:xfrm>
        </p:spPr>
        <p:txBody>
          <a:bodyPr vert="horz" lIns="91440" tIns="45720" rIns="91440" bIns="45720" rtlCol="0" anchor="ctr">
            <a:noAutofit/>
          </a:bodyPr>
          <a:lstStyle>
            <a:lvl1pPr>
              <a:defRPr lang="en-US">
                <a:solidFill>
                  <a:schemeClr val="accent2">
                    <a:lumMod val="50000"/>
                  </a:schemeClr>
                </a:solidFill>
                <a:latin typeface="+mn-lt"/>
                <a:ea typeface="+mn-ea"/>
                <a:cs typeface="+mn-cs"/>
              </a:defRPr>
            </a:lvl1pPr>
          </a:lstStyle>
          <a:p>
            <a:pPr marL="0" lvl="0" indent="0">
              <a:spcBef>
                <a:spcPts val="1000"/>
              </a:spcBef>
              <a:buFont typeface="Arial" panose="020B0604020202020204" pitchFamily="34" charset="0"/>
            </a:pPr>
            <a:r>
              <a:rPr lang="en-US" dirty="0"/>
              <a:t>Title</a:t>
            </a:r>
          </a:p>
        </p:txBody>
      </p:sp>
      <p:pic>
        <p:nvPicPr>
          <p:cNvPr id="3" name="Picture 2" descr="A picture containing logo&#10;&#10;Description automatically generated">
            <a:extLst>
              <a:ext uri="{FF2B5EF4-FFF2-40B4-BE49-F238E27FC236}">
                <a16:creationId xmlns:a16="http://schemas.microsoft.com/office/drawing/2014/main" id="{21B1DDDF-B079-1F3D-57B8-8109349D6678}"/>
              </a:ext>
            </a:extLst>
          </p:cNvPr>
          <p:cNvPicPr>
            <a:picLocks noChangeAspect="1"/>
          </p:cNvPicPr>
          <p:nvPr userDrawn="1"/>
        </p:nvPicPr>
        <p:blipFill>
          <a:blip r:embed="rId2">
            <a:clrChange>
              <a:clrFrom>
                <a:srgbClr val="FFFFFF"/>
              </a:clrFrom>
              <a:clrTo>
                <a:srgbClr val="FFFFFF">
                  <a:alpha val="0"/>
                </a:srgbClr>
              </a:clrTo>
            </a:clrChange>
          </a:blip>
          <a:stretch>
            <a:fillRect/>
          </a:stretch>
        </p:blipFill>
        <p:spPr>
          <a:xfrm>
            <a:off x="4493512" y="6251073"/>
            <a:ext cx="3433575" cy="471817"/>
          </a:xfrm>
          <a:prstGeom prst="rect">
            <a:avLst/>
          </a:prstGeom>
        </p:spPr>
      </p:pic>
      <p:pic>
        <p:nvPicPr>
          <p:cNvPr id="4" name="Picture 3">
            <a:extLst>
              <a:ext uri="{FF2B5EF4-FFF2-40B4-BE49-F238E27FC236}">
                <a16:creationId xmlns:a16="http://schemas.microsoft.com/office/drawing/2014/main" id="{8BAE139C-B379-473B-11A1-5075168A8B54}"/>
              </a:ext>
            </a:extLst>
          </p:cNvPr>
          <p:cNvPicPr>
            <a:picLocks noChangeAspect="1"/>
          </p:cNvPicPr>
          <p:nvPr userDrawn="1"/>
        </p:nvPicPr>
        <p:blipFill rotWithShape="1">
          <a:blip r:embed="rId3"/>
          <a:srcRect l="15714" t="20857" r="78357" b="68476"/>
          <a:stretch/>
        </p:blipFill>
        <p:spPr>
          <a:xfrm>
            <a:off x="914513" y="6011940"/>
            <a:ext cx="1323590" cy="669771"/>
          </a:xfrm>
          <a:prstGeom prst="rect">
            <a:avLst/>
          </a:prstGeom>
        </p:spPr>
      </p:pic>
    </p:spTree>
    <p:extLst>
      <p:ext uri="{BB962C8B-B14F-4D97-AF65-F5344CB8AC3E}">
        <p14:creationId xmlns:p14="http://schemas.microsoft.com/office/powerpoint/2010/main" val="2802635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bg>
      <p:bgPr>
        <a:solidFill>
          <a:schemeClr val="accent2"/>
        </a:solid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BC85317C-3A2D-483F-B913-714129E195A2}"/>
              </a:ext>
            </a:extLst>
          </p:cNvPr>
          <p:cNvSpPr>
            <a:spLocks noGrp="1"/>
          </p:cNvSpPr>
          <p:nvPr>
            <p:ph type="body" sz="quarter" idx="13" hasCustomPrompt="1"/>
          </p:nvPr>
        </p:nvSpPr>
        <p:spPr>
          <a:xfrm>
            <a:off x="2773045" y="2426610"/>
            <a:ext cx="2378075" cy="1111250"/>
          </a:xfrm>
        </p:spPr>
        <p:txBody>
          <a:bodyPr>
            <a:noAutofit/>
          </a:bodyPr>
          <a:lstStyle>
            <a:lvl1pPr marL="0" indent="0">
              <a:lnSpc>
                <a:spcPct val="90000"/>
              </a:lnSpc>
              <a:buNone/>
              <a:defRPr sz="8800">
                <a:solidFill>
                  <a:schemeClr val="bg1"/>
                </a:solidFill>
              </a:defRPr>
            </a:lvl1pPr>
          </a:lstStyle>
          <a:p>
            <a:pPr lvl="0"/>
            <a:r>
              <a:rPr lang="en-US" dirty="0"/>
              <a:t>02</a:t>
            </a:r>
          </a:p>
        </p:txBody>
      </p:sp>
      <p:sp>
        <p:nvSpPr>
          <p:cNvPr id="2" name="Title 1">
            <a:extLst>
              <a:ext uri="{FF2B5EF4-FFF2-40B4-BE49-F238E27FC236}">
                <a16:creationId xmlns:a16="http://schemas.microsoft.com/office/drawing/2014/main" id="{C45DFEC7-1EEC-4FF2-868A-9799EA69FE87}"/>
              </a:ext>
            </a:extLst>
          </p:cNvPr>
          <p:cNvSpPr>
            <a:spLocks noGrp="1"/>
          </p:cNvSpPr>
          <p:nvPr>
            <p:ph type="title"/>
          </p:nvPr>
        </p:nvSpPr>
        <p:spPr>
          <a:xfrm>
            <a:off x="3037155" y="2714986"/>
            <a:ext cx="6674802" cy="655320"/>
          </a:xfrm>
        </p:spPr>
        <p:txBody>
          <a:bodyPr vert="horz" lIns="91440" tIns="45720" rIns="91440" bIns="45720" rtlCol="0">
            <a:normAutofit/>
          </a:bodyPr>
          <a:lstStyle>
            <a:lvl1pPr>
              <a:defRPr lang="en-US">
                <a:solidFill>
                  <a:schemeClr val="accent2">
                    <a:lumMod val="50000"/>
                  </a:schemeClr>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pic>
        <p:nvPicPr>
          <p:cNvPr id="3" name="Picture 2">
            <a:extLst>
              <a:ext uri="{FF2B5EF4-FFF2-40B4-BE49-F238E27FC236}">
                <a16:creationId xmlns:a16="http://schemas.microsoft.com/office/drawing/2014/main" id="{A8FC8834-DD30-BC9F-3F8F-8AA29079041A}"/>
              </a:ext>
            </a:extLst>
          </p:cNvPr>
          <p:cNvPicPr>
            <a:picLocks noChangeAspect="1"/>
          </p:cNvPicPr>
          <p:nvPr userDrawn="1"/>
        </p:nvPicPr>
        <p:blipFill rotWithShape="1">
          <a:blip r:embed="rId2"/>
          <a:srcRect l="15714" t="20857" r="78357" b="68476"/>
          <a:stretch/>
        </p:blipFill>
        <p:spPr>
          <a:xfrm>
            <a:off x="914513" y="6011940"/>
            <a:ext cx="1323590" cy="669771"/>
          </a:xfrm>
          <a:prstGeom prst="rect">
            <a:avLst/>
          </a:prstGeom>
        </p:spPr>
      </p:pic>
    </p:spTree>
    <p:extLst>
      <p:ext uri="{BB962C8B-B14F-4D97-AF65-F5344CB8AC3E}">
        <p14:creationId xmlns:p14="http://schemas.microsoft.com/office/powerpoint/2010/main" val="3010694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and Graph">
    <p:bg>
      <p:bgPr>
        <a:solidFill>
          <a:schemeClr val="bg2"/>
        </a:solidFill>
        <a:effectLst/>
      </p:bgPr>
    </p:bg>
    <p:spTree>
      <p:nvGrpSpPr>
        <p:cNvPr id="1" name=""/>
        <p:cNvGrpSpPr/>
        <p:nvPr/>
      </p:nvGrpSpPr>
      <p:grpSpPr>
        <a:xfrm>
          <a:off x="0" y="0"/>
          <a:ext cx="0" cy="0"/>
          <a:chOff x="0" y="0"/>
          <a:chExt cx="0" cy="0"/>
        </a:xfrm>
      </p:grpSpPr>
      <p:sp>
        <p:nvSpPr>
          <p:cNvPr id="15" name="Slide Number Placeholder 5">
            <a:extLst>
              <a:ext uri="{FF2B5EF4-FFF2-40B4-BE49-F238E27FC236}">
                <a16:creationId xmlns:a16="http://schemas.microsoft.com/office/drawing/2014/main" id="{BDF7B388-741A-4181-9A9E-D8FA8EC49D29}"/>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pic>
        <p:nvPicPr>
          <p:cNvPr id="2" name="Picture 1">
            <a:extLst>
              <a:ext uri="{FF2B5EF4-FFF2-40B4-BE49-F238E27FC236}">
                <a16:creationId xmlns:a16="http://schemas.microsoft.com/office/drawing/2014/main" id="{0B772F73-EC8B-9263-1A03-C9C837AB15FE}"/>
              </a:ext>
            </a:extLst>
          </p:cNvPr>
          <p:cNvPicPr>
            <a:picLocks noChangeAspect="1"/>
          </p:cNvPicPr>
          <p:nvPr userDrawn="1"/>
        </p:nvPicPr>
        <p:blipFill rotWithShape="1">
          <a:blip r:embed="rId2"/>
          <a:srcRect l="15714" t="20857" r="78357" b="68476"/>
          <a:stretch/>
        </p:blipFill>
        <p:spPr>
          <a:xfrm>
            <a:off x="914513" y="6011940"/>
            <a:ext cx="1323590" cy="669771"/>
          </a:xfrm>
          <a:prstGeom prst="rect">
            <a:avLst/>
          </a:prstGeom>
        </p:spPr>
      </p:pic>
    </p:spTree>
    <p:extLst>
      <p:ext uri="{BB962C8B-B14F-4D97-AF65-F5344CB8AC3E}">
        <p14:creationId xmlns:p14="http://schemas.microsoft.com/office/powerpoint/2010/main" val="4062460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1"/>
        </a:solidFill>
        <a:effectLst/>
      </p:bgPr>
    </p:bg>
    <p:spTree>
      <p:nvGrpSpPr>
        <p:cNvPr id="1" name=""/>
        <p:cNvGrpSpPr/>
        <p:nvPr/>
      </p:nvGrpSpPr>
      <p:grpSpPr>
        <a:xfrm>
          <a:off x="0" y="0"/>
          <a:ext cx="0" cy="0"/>
          <a:chOff x="0" y="0"/>
          <a:chExt cx="0" cy="0"/>
        </a:xfrm>
      </p:grpSpPr>
      <p:sp>
        <p:nvSpPr>
          <p:cNvPr id="14" name="Date Placeholder 3">
            <a:extLst>
              <a:ext uri="{FF2B5EF4-FFF2-40B4-BE49-F238E27FC236}">
                <a16:creationId xmlns:a16="http://schemas.microsoft.com/office/drawing/2014/main" id="{6E394D08-059F-42CF-AB8C-ED21F3BFB18A}"/>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0EA6C54-2562-43EA-9A1B-F808D04718E7}" type="datetime1">
              <a:rPr lang="en-US" smtClean="0"/>
              <a:t>2/5/2024</a:t>
            </a:fld>
            <a:endParaRPr lang="en-US" dirty="0"/>
          </a:p>
        </p:txBody>
      </p:sp>
      <p:sp>
        <p:nvSpPr>
          <p:cNvPr id="15" name="Slide Number Placeholder 5">
            <a:extLst>
              <a:ext uri="{FF2B5EF4-FFF2-40B4-BE49-F238E27FC236}">
                <a16:creationId xmlns:a16="http://schemas.microsoft.com/office/drawing/2014/main" id="{BDF7B388-741A-4181-9A9E-D8FA8EC49D29}"/>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7" name="Picture Placeholder 6">
            <a:extLst>
              <a:ext uri="{FF2B5EF4-FFF2-40B4-BE49-F238E27FC236}">
                <a16:creationId xmlns:a16="http://schemas.microsoft.com/office/drawing/2014/main" id="{2364FFEF-B933-46C6-A918-A80C987DB70F}"/>
              </a:ext>
            </a:extLst>
          </p:cNvPr>
          <p:cNvSpPr>
            <a:spLocks noGrp="1"/>
          </p:cNvSpPr>
          <p:nvPr>
            <p:ph type="pic" sz="quarter" idx="10"/>
          </p:nvPr>
        </p:nvSpPr>
        <p:spPr>
          <a:xfrm>
            <a:off x="1022147" y="0"/>
            <a:ext cx="3938588" cy="6400800"/>
          </a:xfrm>
        </p:spPr>
        <p:txBody>
          <a:bodyPr/>
          <a:lstStyle/>
          <a:p>
            <a:r>
              <a:rPr lang="en-US"/>
              <a:t>Click icon to add picture</a:t>
            </a:r>
          </a:p>
        </p:txBody>
      </p:sp>
      <p:pic>
        <p:nvPicPr>
          <p:cNvPr id="4" name="Picture 3" hidden="1">
            <a:extLst>
              <a:ext uri="{FF2B5EF4-FFF2-40B4-BE49-F238E27FC236}">
                <a16:creationId xmlns:a16="http://schemas.microsoft.com/office/drawing/2014/main" id="{59E5EAF8-68C2-4910-8F66-D9320B9574C2}"/>
              </a:ext>
            </a:extLst>
          </p:cNvPr>
          <p:cNvPicPr>
            <a:picLocks noChangeAspect="1"/>
          </p:cNvPicPr>
          <p:nvPr userDrawn="1"/>
        </p:nvPicPr>
        <p:blipFill>
          <a:blip r:embed="rId2"/>
          <a:stretch>
            <a:fillRect/>
          </a:stretch>
        </p:blipFill>
        <p:spPr>
          <a:xfrm>
            <a:off x="5947967" y="2105933"/>
            <a:ext cx="5297883" cy="1024217"/>
          </a:xfrm>
          <a:prstGeom prst="rect">
            <a:avLst/>
          </a:prstGeom>
        </p:spPr>
      </p:pic>
      <p:sp>
        <p:nvSpPr>
          <p:cNvPr id="5" name="Title 4">
            <a:extLst>
              <a:ext uri="{FF2B5EF4-FFF2-40B4-BE49-F238E27FC236}">
                <a16:creationId xmlns:a16="http://schemas.microsoft.com/office/drawing/2014/main" id="{E3BE48E1-D3BE-4B52-B2EC-13A514CB0530}"/>
              </a:ext>
            </a:extLst>
          </p:cNvPr>
          <p:cNvSpPr>
            <a:spLocks noGrp="1"/>
          </p:cNvSpPr>
          <p:nvPr>
            <p:ph type="title"/>
          </p:nvPr>
        </p:nvSpPr>
        <p:spPr>
          <a:xfrm>
            <a:off x="5947966" y="2105933"/>
            <a:ext cx="5297883" cy="2237467"/>
          </a:xfrm>
        </p:spPr>
        <p:txBody>
          <a:bodyPr anchor="t">
            <a:normAutofit/>
          </a:bodyPr>
          <a:lstStyle>
            <a:lvl1pPr>
              <a:lnSpc>
                <a:spcPct val="150000"/>
              </a:lnSpc>
              <a:spcBef>
                <a:spcPts val="1000"/>
              </a:spcBef>
              <a:defRPr sz="2000">
                <a:solidFill>
                  <a:schemeClr val="accent2">
                    <a:lumMod val="50000"/>
                  </a:schemeClr>
                </a:solidFill>
              </a:defRPr>
            </a:lvl1pPr>
          </a:lstStyle>
          <a:p>
            <a:r>
              <a:rPr lang="en-US"/>
              <a:t>Click to edit Master title style</a:t>
            </a:r>
          </a:p>
        </p:txBody>
      </p:sp>
    </p:spTree>
    <p:extLst>
      <p:ext uri="{BB962C8B-B14F-4D97-AF65-F5344CB8AC3E}">
        <p14:creationId xmlns:p14="http://schemas.microsoft.com/office/powerpoint/2010/main" val="2516745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meline">
    <p:bg>
      <p:bgRef idx="1001">
        <a:schemeClr val="bg2"/>
      </p:bgRef>
    </p:bg>
    <p:spTree>
      <p:nvGrpSpPr>
        <p:cNvPr id="1" name=""/>
        <p:cNvGrpSpPr/>
        <p:nvPr/>
      </p:nvGrpSpPr>
      <p:grpSpPr>
        <a:xfrm>
          <a:off x="0" y="0"/>
          <a:ext cx="0" cy="0"/>
          <a:chOff x="0" y="0"/>
          <a:chExt cx="0" cy="0"/>
        </a:xfrm>
      </p:grpSpPr>
      <p:sp>
        <p:nvSpPr>
          <p:cNvPr id="15" name="Date Placeholder 3">
            <a:extLst>
              <a:ext uri="{FF2B5EF4-FFF2-40B4-BE49-F238E27FC236}">
                <a16:creationId xmlns:a16="http://schemas.microsoft.com/office/drawing/2014/main" id="{50815B22-13FE-47CD-9F79-73704A278BD7}"/>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5DB74C9-B808-4394-A017-79C83B2524EF}" type="datetime1">
              <a:rPr lang="en-US" smtClean="0"/>
              <a:t>2/5/2024</a:t>
            </a:fld>
            <a:endParaRPr lang="en-US" dirty="0"/>
          </a:p>
        </p:txBody>
      </p:sp>
      <p:sp>
        <p:nvSpPr>
          <p:cNvPr id="16" name="Slide Number Placeholder 5">
            <a:extLst>
              <a:ext uri="{FF2B5EF4-FFF2-40B4-BE49-F238E27FC236}">
                <a16:creationId xmlns:a16="http://schemas.microsoft.com/office/drawing/2014/main" id="{D7669539-CB64-44F5-999D-7B9E61F8AF99}"/>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3" name="Content Placeholder 2">
            <a:extLst>
              <a:ext uri="{FF2B5EF4-FFF2-40B4-BE49-F238E27FC236}">
                <a16:creationId xmlns:a16="http://schemas.microsoft.com/office/drawing/2014/main" id="{822BA076-F3B9-47CB-80C2-BE29F157D044}"/>
              </a:ext>
            </a:extLst>
          </p:cNvPr>
          <p:cNvSpPr>
            <a:spLocks noGrp="1"/>
          </p:cNvSpPr>
          <p:nvPr>
            <p:ph sz="quarter" idx="11"/>
          </p:nvPr>
        </p:nvSpPr>
        <p:spPr>
          <a:xfrm>
            <a:off x="854075" y="1625601"/>
            <a:ext cx="10499725" cy="46928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E909627E-FE70-43A1-B0CB-4D4F6C32C2D0}"/>
              </a:ext>
            </a:extLst>
          </p:cNvPr>
          <p:cNvSpPr>
            <a:spLocks noGrp="1"/>
          </p:cNvSpPr>
          <p:nvPr>
            <p:ph type="title" hasCustomPrompt="1"/>
          </p:nvPr>
        </p:nvSpPr>
        <p:spPr>
          <a:xfrm>
            <a:off x="854074" y="122239"/>
            <a:ext cx="10499725" cy="1355724"/>
          </a:xfrm>
        </p:spPr>
        <p:txBody>
          <a:bodyPr vert="horz" lIns="91440" tIns="45720" rIns="91440" bIns="45720" rtlCol="0" anchor="ctr">
            <a:normAutofit/>
          </a:bodyPr>
          <a:lstStyle>
            <a:lvl1pPr algn="ctr">
              <a:defRPr lang="en-US">
                <a:solidFill>
                  <a:schemeClr val="accent2">
                    <a:lumMod val="50000"/>
                  </a:schemeClr>
                </a:solidFill>
                <a:ea typeface="+mn-ea"/>
                <a:cs typeface="+mn-cs"/>
              </a:defRPr>
            </a:lvl1pPr>
          </a:lstStyle>
          <a:p>
            <a:pPr lvl="0"/>
            <a:r>
              <a:rPr lang="en-US" dirty="0"/>
              <a:t>Click to edit Master text styles</a:t>
            </a:r>
          </a:p>
        </p:txBody>
      </p:sp>
      <p:pic>
        <p:nvPicPr>
          <p:cNvPr id="2" name="Picture 1" descr="A picture containing logo&#10;&#10;Description automatically generated">
            <a:extLst>
              <a:ext uri="{FF2B5EF4-FFF2-40B4-BE49-F238E27FC236}">
                <a16:creationId xmlns:a16="http://schemas.microsoft.com/office/drawing/2014/main" id="{226AAFE1-86E1-226A-1DCE-254149D82CCF}"/>
              </a:ext>
            </a:extLst>
          </p:cNvPr>
          <p:cNvPicPr>
            <a:picLocks noChangeAspect="1"/>
          </p:cNvPicPr>
          <p:nvPr userDrawn="1"/>
        </p:nvPicPr>
        <p:blipFill>
          <a:blip r:embed="rId2">
            <a:clrChange>
              <a:clrFrom>
                <a:srgbClr val="FFFFFF"/>
              </a:clrFrom>
              <a:clrTo>
                <a:srgbClr val="FFFFFF">
                  <a:alpha val="0"/>
                </a:srgbClr>
              </a:clrTo>
            </a:clrChange>
          </a:blip>
          <a:stretch>
            <a:fillRect/>
          </a:stretch>
        </p:blipFill>
        <p:spPr>
          <a:xfrm>
            <a:off x="4161956" y="6318402"/>
            <a:ext cx="3883959" cy="533705"/>
          </a:xfrm>
          <a:prstGeom prst="rect">
            <a:avLst/>
          </a:prstGeom>
        </p:spPr>
      </p:pic>
    </p:spTree>
    <p:extLst>
      <p:ext uri="{BB962C8B-B14F-4D97-AF65-F5344CB8AC3E}">
        <p14:creationId xmlns:p14="http://schemas.microsoft.com/office/powerpoint/2010/main" val="1476947594"/>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bg>
      <p:bgPr>
        <a:solidFill>
          <a:schemeClr val="accent2"/>
        </a:solidFill>
        <a:effectLst/>
      </p:bgPr>
    </p:bg>
    <p:spTree>
      <p:nvGrpSpPr>
        <p:cNvPr id="1" name=""/>
        <p:cNvGrpSpPr/>
        <p:nvPr/>
      </p:nvGrpSpPr>
      <p:grpSpPr>
        <a:xfrm>
          <a:off x="0" y="0"/>
          <a:ext cx="0" cy="0"/>
          <a:chOff x="0" y="0"/>
          <a:chExt cx="0" cy="0"/>
        </a:xfrm>
      </p:grpSpPr>
      <p:sp>
        <p:nvSpPr>
          <p:cNvPr id="34" name="Text Placeholder 22">
            <a:extLst>
              <a:ext uri="{FF2B5EF4-FFF2-40B4-BE49-F238E27FC236}">
                <a16:creationId xmlns:a16="http://schemas.microsoft.com/office/drawing/2014/main" id="{41BF345D-81AF-4851-83A1-623398489054}"/>
              </a:ext>
            </a:extLst>
          </p:cNvPr>
          <p:cNvSpPr>
            <a:spLocks noGrp="1"/>
          </p:cNvSpPr>
          <p:nvPr>
            <p:ph type="body" sz="quarter" idx="21" hasCustomPrompt="1"/>
          </p:nvPr>
        </p:nvSpPr>
        <p:spPr>
          <a:xfrm>
            <a:off x="761917" y="517972"/>
            <a:ext cx="3108960" cy="1333500"/>
          </a:xfrm>
        </p:spPr>
        <p:txBody>
          <a:bodyPr>
            <a:noAutofit/>
          </a:bodyPr>
          <a:lstStyle>
            <a:lvl1pPr marL="0" indent="0">
              <a:lnSpc>
                <a:spcPct val="90000"/>
              </a:lnSpc>
              <a:buNone/>
              <a:defRPr sz="8800" b="1">
                <a:solidFill>
                  <a:schemeClr val="tx1"/>
                </a:solidFill>
              </a:defRPr>
            </a:lvl1pPr>
          </a:lstStyle>
          <a:p>
            <a:pPr lvl="0"/>
            <a:r>
              <a:rPr lang="en-US" dirty="0"/>
              <a:t>01</a:t>
            </a:r>
          </a:p>
        </p:txBody>
      </p:sp>
      <p:sp>
        <p:nvSpPr>
          <p:cNvPr id="21" name="Picture Placeholder 20">
            <a:extLst>
              <a:ext uri="{FF2B5EF4-FFF2-40B4-BE49-F238E27FC236}">
                <a16:creationId xmlns:a16="http://schemas.microsoft.com/office/drawing/2014/main" id="{EC4F3A57-45ED-498D-858C-3EE63DF129C4}"/>
              </a:ext>
            </a:extLst>
          </p:cNvPr>
          <p:cNvSpPr>
            <a:spLocks noGrp="1"/>
          </p:cNvSpPr>
          <p:nvPr>
            <p:ph type="pic" sz="quarter" idx="11"/>
          </p:nvPr>
        </p:nvSpPr>
        <p:spPr>
          <a:xfrm>
            <a:off x="1036601" y="3552677"/>
            <a:ext cx="1874874" cy="2848123"/>
          </a:xfrm>
        </p:spPr>
        <p:txBody>
          <a:bodyPr/>
          <a:lstStyle/>
          <a:p>
            <a:r>
              <a:rPr lang="en-US"/>
              <a:t>Click icon to add picture</a:t>
            </a:r>
          </a:p>
        </p:txBody>
      </p:sp>
      <p:sp>
        <p:nvSpPr>
          <p:cNvPr id="22" name="Picture Placeholder 20">
            <a:extLst>
              <a:ext uri="{FF2B5EF4-FFF2-40B4-BE49-F238E27FC236}">
                <a16:creationId xmlns:a16="http://schemas.microsoft.com/office/drawing/2014/main" id="{1AC5BB09-E3BA-4948-93B3-EDCAAB803112}"/>
              </a:ext>
            </a:extLst>
          </p:cNvPr>
          <p:cNvSpPr>
            <a:spLocks noGrp="1"/>
          </p:cNvSpPr>
          <p:nvPr>
            <p:ph type="pic" sz="quarter" idx="12"/>
          </p:nvPr>
        </p:nvSpPr>
        <p:spPr>
          <a:xfrm>
            <a:off x="3101197" y="3552677"/>
            <a:ext cx="1874874" cy="2848123"/>
          </a:xfrm>
        </p:spPr>
        <p:txBody>
          <a:bodyPr/>
          <a:lstStyle/>
          <a:p>
            <a:r>
              <a:rPr lang="en-US"/>
              <a:t>Click icon to add picture</a:t>
            </a:r>
            <a:endParaRPr lang="en-US" dirty="0"/>
          </a:p>
        </p:txBody>
      </p:sp>
      <p:sp>
        <p:nvSpPr>
          <p:cNvPr id="23" name="Picture Placeholder 20">
            <a:extLst>
              <a:ext uri="{FF2B5EF4-FFF2-40B4-BE49-F238E27FC236}">
                <a16:creationId xmlns:a16="http://schemas.microsoft.com/office/drawing/2014/main" id="{BF83C6B7-5484-4586-8830-098BDCD9C987}"/>
              </a:ext>
            </a:extLst>
          </p:cNvPr>
          <p:cNvSpPr>
            <a:spLocks noGrp="1"/>
          </p:cNvSpPr>
          <p:nvPr>
            <p:ph type="pic" sz="quarter" idx="13"/>
          </p:nvPr>
        </p:nvSpPr>
        <p:spPr>
          <a:xfrm>
            <a:off x="5166324" y="3552677"/>
            <a:ext cx="1874874" cy="2848123"/>
          </a:xfrm>
        </p:spPr>
        <p:txBody>
          <a:bodyPr/>
          <a:lstStyle/>
          <a:p>
            <a:r>
              <a:rPr lang="en-US"/>
              <a:t>Click icon to add picture</a:t>
            </a:r>
          </a:p>
        </p:txBody>
      </p:sp>
      <p:sp>
        <p:nvSpPr>
          <p:cNvPr id="24" name="Picture Placeholder 20">
            <a:extLst>
              <a:ext uri="{FF2B5EF4-FFF2-40B4-BE49-F238E27FC236}">
                <a16:creationId xmlns:a16="http://schemas.microsoft.com/office/drawing/2014/main" id="{0C5663B1-EED6-4D80-A7C2-19E1366387A4}"/>
              </a:ext>
            </a:extLst>
          </p:cNvPr>
          <p:cNvSpPr>
            <a:spLocks noGrp="1"/>
          </p:cNvSpPr>
          <p:nvPr>
            <p:ph type="pic" sz="quarter" idx="14"/>
          </p:nvPr>
        </p:nvSpPr>
        <p:spPr>
          <a:xfrm>
            <a:off x="7239069" y="3552677"/>
            <a:ext cx="1874874" cy="2848123"/>
          </a:xfrm>
        </p:spPr>
        <p:txBody>
          <a:bodyPr/>
          <a:lstStyle/>
          <a:p>
            <a:r>
              <a:rPr lang="en-US"/>
              <a:t>Click icon to add picture</a:t>
            </a:r>
          </a:p>
        </p:txBody>
      </p:sp>
      <p:sp>
        <p:nvSpPr>
          <p:cNvPr id="25" name="Picture Placeholder 20">
            <a:extLst>
              <a:ext uri="{FF2B5EF4-FFF2-40B4-BE49-F238E27FC236}">
                <a16:creationId xmlns:a16="http://schemas.microsoft.com/office/drawing/2014/main" id="{D21E7B61-407B-40A7-9AF6-0D7E7106BCFC}"/>
              </a:ext>
            </a:extLst>
          </p:cNvPr>
          <p:cNvSpPr>
            <a:spLocks noGrp="1"/>
          </p:cNvSpPr>
          <p:nvPr>
            <p:ph type="pic" sz="quarter" idx="15"/>
          </p:nvPr>
        </p:nvSpPr>
        <p:spPr>
          <a:xfrm>
            <a:off x="9296046" y="3552677"/>
            <a:ext cx="1874874" cy="2848123"/>
          </a:xfrm>
        </p:spPr>
        <p:txBody>
          <a:bodyPr/>
          <a:lstStyle/>
          <a:p>
            <a:r>
              <a:rPr lang="en-US"/>
              <a:t>Click icon to add picture</a:t>
            </a:r>
          </a:p>
        </p:txBody>
      </p:sp>
      <p:sp>
        <p:nvSpPr>
          <p:cNvPr id="30" name="Date Placeholder 3">
            <a:extLst>
              <a:ext uri="{FF2B5EF4-FFF2-40B4-BE49-F238E27FC236}">
                <a16:creationId xmlns:a16="http://schemas.microsoft.com/office/drawing/2014/main" id="{415C3ACC-5A8A-46E6-BA0D-90ADD27E2F85}"/>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AD2DF6D-B715-4785-8DEA-9165C638CF44}" type="datetime1">
              <a:rPr lang="en-US" smtClean="0"/>
              <a:t>2/5/2024</a:t>
            </a:fld>
            <a:endParaRPr lang="en-US" dirty="0"/>
          </a:p>
        </p:txBody>
      </p:sp>
      <p:sp>
        <p:nvSpPr>
          <p:cNvPr id="31" name="Slide Number Placeholder 5">
            <a:extLst>
              <a:ext uri="{FF2B5EF4-FFF2-40B4-BE49-F238E27FC236}">
                <a16:creationId xmlns:a16="http://schemas.microsoft.com/office/drawing/2014/main" id="{0D00A5C2-DCEE-4CB3-9307-61EB88B1D59C}"/>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2" name="Title 1">
            <a:extLst>
              <a:ext uri="{FF2B5EF4-FFF2-40B4-BE49-F238E27FC236}">
                <a16:creationId xmlns:a16="http://schemas.microsoft.com/office/drawing/2014/main" id="{E3E8CB70-B054-4294-AD29-EE7A75C723E5}"/>
              </a:ext>
            </a:extLst>
          </p:cNvPr>
          <p:cNvSpPr>
            <a:spLocks noGrp="1"/>
          </p:cNvSpPr>
          <p:nvPr>
            <p:ph type="title"/>
          </p:nvPr>
        </p:nvSpPr>
        <p:spPr>
          <a:xfrm>
            <a:off x="1051560" y="651507"/>
            <a:ext cx="8991563" cy="1005839"/>
          </a:xfrm>
        </p:spPr>
        <p:txBody>
          <a:bodyPr vert="horz" lIns="91440" tIns="45720" rIns="91440" bIns="45720" rtlCol="0" anchor="ctr">
            <a:noAutofit/>
          </a:bodyPr>
          <a:lstStyle>
            <a:lvl1pPr>
              <a:lnSpc>
                <a:spcPct val="90000"/>
              </a:lnSpc>
              <a:defRPr lang="en-US">
                <a:solidFill>
                  <a:schemeClr val="accent2">
                    <a:lumMod val="50000"/>
                  </a:schemeClr>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
        <p:nvSpPr>
          <p:cNvPr id="4" name="Text Placeholder 3">
            <a:extLst>
              <a:ext uri="{FF2B5EF4-FFF2-40B4-BE49-F238E27FC236}">
                <a16:creationId xmlns:a16="http://schemas.microsoft.com/office/drawing/2014/main" id="{28E0D608-4E7A-4014-9F62-CB43A0C83943}"/>
              </a:ext>
            </a:extLst>
          </p:cNvPr>
          <p:cNvSpPr>
            <a:spLocks noGrp="1"/>
          </p:cNvSpPr>
          <p:nvPr>
            <p:ph type="body" sz="quarter" idx="16" hasCustomPrompt="1"/>
          </p:nvPr>
        </p:nvSpPr>
        <p:spPr>
          <a:xfrm>
            <a:off x="1036638" y="2717800"/>
            <a:ext cx="1866900" cy="711200"/>
          </a:xfrm>
        </p:spPr>
        <p:txBody>
          <a:bodyPr>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a:r>
              <a:rPr lang="en-US" dirty="0"/>
              <a:t>Name</a:t>
            </a:r>
          </a:p>
          <a:p>
            <a:pPr lvl="0"/>
            <a:r>
              <a:rPr lang="en-US" dirty="0"/>
              <a:t>Title</a:t>
            </a:r>
          </a:p>
        </p:txBody>
      </p:sp>
      <p:sp>
        <p:nvSpPr>
          <p:cNvPr id="26" name="Text Placeholder 3">
            <a:extLst>
              <a:ext uri="{FF2B5EF4-FFF2-40B4-BE49-F238E27FC236}">
                <a16:creationId xmlns:a16="http://schemas.microsoft.com/office/drawing/2014/main" id="{9C3A63B0-4EEA-45BC-A016-5FDA0969EA00}"/>
              </a:ext>
            </a:extLst>
          </p:cNvPr>
          <p:cNvSpPr>
            <a:spLocks noGrp="1"/>
          </p:cNvSpPr>
          <p:nvPr>
            <p:ph type="body" sz="quarter" idx="17" hasCustomPrompt="1"/>
          </p:nvPr>
        </p:nvSpPr>
        <p:spPr>
          <a:xfrm>
            <a:off x="3086100" y="2718405"/>
            <a:ext cx="1866900" cy="711200"/>
          </a:xfrm>
        </p:spPr>
        <p:txBody>
          <a:bodyPr>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a:r>
              <a:rPr lang="en-US" dirty="0"/>
              <a:t>Name</a:t>
            </a:r>
          </a:p>
          <a:p>
            <a:pPr lvl="0"/>
            <a:r>
              <a:rPr lang="en-US" dirty="0"/>
              <a:t>Title</a:t>
            </a:r>
          </a:p>
        </p:txBody>
      </p:sp>
      <p:sp>
        <p:nvSpPr>
          <p:cNvPr id="27" name="Text Placeholder 3">
            <a:extLst>
              <a:ext uri="{FF2B5EF4-FFF2-40B4-BE49-F238E27FC236}">
                <a16:creationId xmlns:a16="http://schemas.microsoft.com/office/drawing/2014/main" id="{7080679B-5220-4478-B631-7112F870B7AC}"/>
              </a:ext>
            </a:extLst>
          </p:cNvPr>
          <p:cNvSpPr>
            <a:spLocks noGrp="1"/>
          </p:cNvSpPr>
          <p:nvPr>
            <p:ph type="body" sz="quarter" idx="18" hasCustomPrompt="1"/>
          </p:nvPr>
        </p:nvSpPr>
        <p:spPr>
          <a:xfrm>
            <a:off x="5143500" y="2718405"/>
            <a:ext cx="1866900" cy="711200"/>
          </a:xfrm>
        </p:spPr>
        <p:txBody>
          <a:bodyPr>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a:r>
              <a:rPr lang="en-US" dirty="0"/>
              <a:t>Name</a:t>
            </a:r>
          </a:p>
          <a:p>
            <a:pPr lvl="0"/>
            <a:r>
              <a:rPr lang="en-US" dirty="0"/>
              <a:t>Title</a:t>
            </a:r>
          </a:p>
        </p:txBody>
      </p:sp>
      <p:sp>
        <p:nvSpPr>
          <p:cNvPr id="28" name="Text Placeholder 3">
            <a:extLst>
              <a:ext uri="{FF2B5EF4-FFF2-40B4-BE49-F238E27FC236}">
                <a16:creationId xmlns:a16="http://schemas.microsoft.com/office/drawing/2014/main" id="{9E4F61A3-2797-46FB-ACA7-0443E3BBDD20}"/>
              </a:ext>
            </a:extLst>
          </p:cNvPr>
          <p:cNvSpPr>
            <a:spLocks noGrp="1"/>
          </p:cNvSpPr>
          <p:nvPr>
            <p:ph type="body" sz="quarter" idx="19" hasCustomPrompt="1"/>
          </p:nvPr>
        </p:nvSpPr>
        <p:spPr>
          <a:xfrm>
            <a:off x="7239070" y="2718405"/>
            <a:ext cx="1866900" cy="711200"/>
          </a:xfrm>
        </p:spPr>
        <p:txBody>
          <a:bodyPr>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a:r>
              <a:rPr lang="en-US" dirty="0"/>
              <a:t>Name</a:t>
            </a:r>
          </a:p>
          <a:p>
            <a:pPr lvl="0"/>
            <a:r>
              <a:rPr lang="en-US" dirty="0"/>
              <a:t>Title</a:t>
            </a:r>
          </a:p>
        </p:txBody>
      </p:sp>
      <p:sp>
        <p:nvSpPr>
          <p:cNvPr id="29" name="Text Placeholder 3">
            <a:extLst>
              <a:ext uri="{FF2B5EF4-FFF2-40B4-BE49-F238E27FC236}">
                <a16:creationId xmlns:a16="http://schemas.microsoft.com/office/drawing/2014/main" id="{14ED733B-1DE9-4FDC-BD5F-2BE3BB07C93E}"/>
              </a:ext>
            </a:extLst>
          </p:cNvPr>
          <p:cNvSpPr>
            <a:spLocks noGrp="1"/>
          </p:cNvSpPr>
          <p:nvPr>
            <p:ph type="body" sz="quarter" idx="20" hasCustomPrompt="1"/>
          </p:nvPr>
        </p:nvSpPr>
        <p:spPr>
          <a:xfrm>
            <a:off x="9304020" y="2718405"/>
            <a:ext cx="1866900" cy="711200"/>
          </a:xfrm>
        </p:spPr>
        <p:txBody>
          <a:bodyPr>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a:r>
              <a:rPr lang="en-US" dirty="0"/>
              <a:t>Name</a:t>
            </a:r>
          </a:p>
          <a:p>
            <a:pPr lvl="0"/>
            <a:r>
              <a:rPr lang="en-US" dirty="0"/>
              <a:t>Title</a:t>
            </a:r>
          </a:p>
        </p:txBody>
      </p:sp>
      <p:pic>
        <p:nvPicPr>
          <p:cNvPr id="3" name="Picture 2" descr="A picture containing logo&#10;&#10;Description automatically generated">
            <a:extLst>
              <a:ext uri="{FF2B5EF4-FFF2-40B4-BE49-F238E27FC236}">
                <a16:creationId xmlns:a16="http://schemas.microsoft.com/office/drawing/2014/main" id="{755BDA0D-50BF-0011-BA02-7F8A4316623F}"/>
              </a:ext>
            </a:extLst>
          </p:cNvPr>
          <p:cNvPicPr>
            <a:picLocks noChangeAspect="1"/>
          </p:cNvPicPr>
          <p:nvPr userDrawn="1"/>
        </p:nvPicPr>
        <p:blipFill>
          <a:blip r:embed="rId2">
            <a:clrChange>
              <a:clrFrom>
                <a:srgbClr val="FFFFFF"/>
              </a:clrFrom>
              <a:clrTo>
                <a:srgbClr val="FFFFFF">
                  <a:alpha val="0"/>
                </a:srgbClr>
              </a:clrTo>
            </a:clrChange>
          </a:blip>
          <a:stretch>
            <a:fillRect/>
          </a:stretch>
        </p:blipFill>
        <p:spPr>
          <a:xfrm>
            <a:off x="4085581" y="6324354"/>
            <a:ext cx="4036359" cy="554647"/>
          </a:xfrm>
          <a:prstGeom prst="rect">
            <a:avLst/>
          </a:prstGeom>
        </p:spPr>
      </p:pic>
    </p:spTree>
    <p:extLst>
      <p:ext uri="{BB962C8B-B14F-4D97-AF65-F5344CB8AC3E}">
        <p14:creationId xmlns:p14="http://schemas.microsoft.com/office/powerpoint/2010/main" val="2405858091"/>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1 Column">
    <p:bg>
      <p:bgPr>
        <a:solidFill>
          <a:schemeClr val="bg2"/>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275B11D-8F3F-472B-BBCC-A4F7415AC0A5}"/>
              </a:ext>
            </a:extLst>
          </p:cNvPr>
          <p:cNvSpPr>
            <a:spLocks noGrp="1"/>
          </p:cNvSpPr>
          <p:nvPr>
            <p:ph type="pic" sz="quarter" idx="10"/>
          </p:nvPr>
        </p:nvSpPr>
        <p:spPr>
          <a:xfrm>
            <a:off x="1028700" y="3543300"/>
            <a:ext cx="3924300" cy="3314700"/>
          </a:xfrm>
        </p:spPr>
        <p:txBody>
          <a:bodyPr/>
          <a:lstStyle/>
          <a:p>
            <a:r>
              <a:rPr lang="en-US"/>
              <a:t>Click icon to add picture</a:t>
            </a:r>
          </a:p>
        </p:txBody>
      </p:sp>
      <p:sp>
        <p:nvSpPr>
          <p:cNvPr id="6" name="Content Placeholder 2">
            <a:extLst>
              <a:ext uri="{FF2B5EF4-FFF2-40B4-BE49-F238E27FC236}">
                <a16:creationId xmlns:a16="http://schemas.microsoft.com/office/drawing/2014/main" id="{99F0629D-1A5F-4F4F-90D6-430379624EFF}"/>
              </a:ext>
            </a:extLst>
          </p:cNvPr>
          <p:cNvSpPr>
            <a:spLocks noGrp="1"/>
          </p:cNvSpPr>
          <p:nvPr>
            <p:ph idx="4294967295"/>
          </p:nvPr>
        </p:nvSpPr>
        <p:spPr>
          <a:xfrm>
            <a:off x="6096000" y="1192212"/>
            <a:ext cx="4972050" cy="4473575"/>
          </a:xfrm>
        </p:spPr>
        <p:txBody>
          <a:bodyPr>
            <a:normAutofit/>
          </a:bodyPr>
          <a:lstStyle>
            <a:lvl1pPr marL="0" indent="0">
              <a:buNone/>
              <a:defRPr/>
            </a:lvl1pPr>
          </a:lstStyle>
          <a:p>
            <a:pPr lvl="0"/>
            <a:r>
              <a:rPr lang="en-US" sz="1600">
                <a:solidFill>
                  <a:schemeClr val="tx2">
                    <a:lumMod val="50000"/>
                  </a:schemeClr>
                </a:solidFill>
                <a:latin typeface="Biome Light" panose="020B0303030204020804" pitchFamily="34" charset="0"/>
                <a:cs typeface="Biome Light" panose="020B0303030204020804" pitchFamily="34" charset="0"/>
              </a:rPr>
              <a:t>Click to edit Master text styles</a:t>
            </a:r>
          </a:p>
        </p:txBody>
      </p:sp>
      <p:sp>
        <p:nvSpPr>
          <p:cNvPr id="17" name="Date Placeholder 3">
            <a:extLst>
              <a:ext uri="{FF2B5EF4-FFF2-40B4-BE49-F238E27FC236}">
                <a16:creationId xmlns:a16="http://schemas.microsoft.com/office/drawing/2014/main" id="{218C063B-0EE9-4FD5-A116-241C245452AC}"/>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37AE72A-09B6-4D56-855D-4360BD347914}" type="datetime1">
              <a:rPr lang="en-US" smtClean="0"/>
              <a:t>2/5/2024</a:t>
            </a:fld>
            <a:endParaRPr lang="en-US" dirty="0"/>
          </a:p>
        </p:txBody>
      </p:sp>
      <p:sp>
        <p:nvSpPr>
          <p:cNvPr id="18" name="Slide Number Placeholder 5">
            <a:extLst>
              <a:ext uri="{FF2B5EF4-FFF2-40B4-BE49-F238E27FC236}">
                <a16:creationId xmlns:a16="http://schemas.microsoft.com/office/drawing/2014/main" id="{D417B369-6569-4DCC-B684-BE1A7C5D0B8D}"/>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2" name="Title 1">
            <a:extLst>
              <a:ext uri="{FF2B5EF4-FFF2-40B4-BE49-F238E27FC236}">
                <a16:creationId xmlns:a16="http://schemas.microsoft.com/office/drawing/2014/main" id="{4AEEC1A7-43C3-481E-95D0-5616242E1A01}"/>
              </a:ext>
            </a:extLst>
          </p:cNvPr>
          <p:cNvSpPr>
            <a:spLocks noGrp="1"/>
          </p:cNvSpPr>
          <p:nvPr>
            <p:ph type="title" hasCustomPrompt="1"/>
          </p:nvPr>
        </p:nvSpPr>
        <p:spPr>
          <a:xfrm>
            <a:off x="895534" y="539225"/>
            <a:ext cx="3924300" cy="2434386"/>
          </a:xfrm>
        </p:spPr>
        <p:txBody>
          <a:bodyPr vert="horz" lIns="91440" tIns="45720" rIns="91440" bIns="45720" rtlCol="0" anchor="ctr">
            <a:normAutofit/>
          </a:bodyPr>
          <a:lstStyle>
            <a:lvl1pPr>
              <a:defRPr lang="en-US" sz="7200">
                <a:solidFill>
                  <a:schemeClr val="accent2">
                    <a:lumMod val="50000"/>
                  </a:schemeClr>
                </a:solidFill>
                <a:latin typeface="+mn-lt"/>
                <a:ea typeface="+mn-ea"/>
                <a:cs typeface="+mn-cs"/>
              </a:defRPr>
            </a:lvl1pPr>
          </a:lstStyle>
          <a:p>
            <a:pPr lvl="0"/>
            <a:r>
              <a:rPr lang="en-US" dirty="0"/>
              <a:t>Click to add title</a:t>
            </a:r>
          </a:p>
        </p:txBody>
      </p:sp>
      <p:cxnSp>
        <p:nvCxnSpPr>
          <p:cNvPr id="3" name="Straight Connector 2">
            <a:extLst>
              <a:ext uri="{FF2B5EF4-FFF2-40B4-BE49-F238E27FC236}">
                <a16:creationId xmlns:a16="http://schemas.microsoft.com/office/drawing/2014/main" id="{DC6CF0E0-8FF2-4FE7-AC69-85BEFA656508}"/>
              </a:ext>
            </a:extLst>
          </p:cNvPr>
          <p:cNvCxnSpPr>
            <a:cxnSpLocks/>
          </p:cNvCxnSpPr>
          <p:nvPr userDrawn="1"/>
        </p:nvCxnSpPr>
        <p:spPr>
          <a:xfrm>
            <a:off x="1028700" y="457211"/>
            <a:ext cx="1142999" cy="0"/>
          </a:xfrm>
          <a:prstGeom prst="line">
            <a:avLst/>
          </a:prstGeom>
          <a:ln w="158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logo&#10;&#10;Description automatically generated">
            <a:extLst>
              <a:ext uri="{FF2B5EF4-FFF2-40B4-BE49-F238E27FC236}">
                <a16:creationId xmlns:a16="http://schemas.microsoft.com/office/drawing/2014/main" id="{68FF5E45-4A88-F601-F951-A6D7F1FA7686}"/>
              </a:ext>
            </a:extLst>
          </p:cNvPr>
          <p:cNvPicPr>
            <a:picLocks noChangeAspect="1"/>
          </p:cNvPicPr>
          <p:nvPr userDrawn="1"/>
        </p:nvPicPr>
        <p:blipFill>
          <a:blip r:embed="rId2">
            <a:clrChange>
              <a:clrFrom>
                <a:srgbClr val="FFFFFF"/>
              </a:clrFrom>
              <a:clrTo>
                <a:srgbClr val="FFFFFF">
                  <a:alpha val="0"/>
                </a:srgbClr>
              </a:clrTo>
            </a:clrChange>
          </a:blip>
          <a:stretch>
            <a:fillRect/>
          </a:stretch>
        </p:blipFill>
        <p:spPr>
          <a:xfrm>
            <a:off x="6126163" y="5990466"/>
            <a:ext cx="4941887" cy="679078"/>
          </a:xfrm>
          <a:prstGeom prst="rect">
            <a:avLst/>
          </a:prstGeom>
        </p:spPr>
      </p:pic>
    </p:spTree>
    <p:extLst>
      <p:ext uri="{BB962C8B-B14F-4D97-AF65-F5344CB8AC3E}">
        <p14:creationId xmlns:p14="http://schemas.microsoft.com/office/powerpoint/2010/main" val="28751072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77A09-15C2-4E47-948E-AACAFCA47D40}"/>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E5577C8-AB8C-4B8A-A01F-113B16C4DCA3}" type="datetime1">
              <a:rPr lang="en-US" smtClean="0"/>
              <a:t>2/5/2024</a:t>
            </a:fld>
            <a:endParaRPr lang="en-US" dirty="0"/>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0" r:id="rId6"/>
    <p:sldLayoutId id="2147483654" r:id="rId7"/>
    <p:sldLayoutId id="2147483659" r:id="rId8"/>
    <p:sldLayoutId id="2147483655" r:id="rId9"/>
    <p:sldLayoutId id="2147483656" r:id="rId10"/>
    <p:sldLayoutId id="2147483658" r:id="rId11"/>
    <p:sldLayoutId id="2147483657" r:id="rId1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48" userDrawn="1">
          <p15:clr>
            <a:srgbClr val="F26B43"/>
          </p15:clr>
        </p15:guide>
        <p15:guide id="2" pos="1176" userDrawn="1">
          <p15:clr>
            <a:srgbClr val="F26B43"/>
          </p15:clr>
        </p15:guide>
        <p15:guide id="3" pos="1296" userDrawn="1">
          <p15:clr>
            <a:srgbClr val="F26B43"/>
          </p15:clr>
        </p15:guide>
        <p15:guide id="4" pos="1824" userDrawn="1">
          <p15:clr>
            <a:srgbClr val="F26B43"/>
          </p15:clr>
        </p15:guide>
        <p15:guide id="5" pos="1944" userDrawn="1">
          <p15:clr>
            <a:srgbClr val="F26B43"/>
          </p15:clr>
        </p15:guide>
        <p15:guide id="6" pos="2472" userDrawn="1">
          <p15:clr>
            <a:srgbClr val="F26B43"/>
          </p15:clr>
        </p15:guide>
        <p15:guide id="7" pos="2592" userDrawn="1">
          <p15:clr>
            <a:srgbClr val="F26B43"/>
          </p15:clr>
        </p15:guide>
        <p15:guide id="8" pos="3120" userDrawn="1">
          <p15:clr>
            <a:srgbClr val="F26B43"/>
          </p15:clr>
        </p15:guide>
        <p15:guide id="9" pos="3240" userDrawn="1">
          <p15:clr>
            <a:srgbClr val="F26B43"/>
          </p15:clr>
        </p15:guide>
        <p15:guide id="10" pos="3792" userDrawn="1">
          <p15:clr>
            <a:srgbClr val="F26B43"/>
          </p15:clr>
        </p15:guide>
        <p15:guide id="11" pos="3912" userDrawn="1">
          <p15:clr>
            <a:srgbClr val="F26B43"/>
          </p15:clr>
        </p15:guide>
        <p15:guide id="12" pos="4416" userDrawn="1">
          <p15:clr>
            <a:srgbClr val="F26B43"/>
          </p15:clr>
        </p15:guide>
        <p15:guide id="13" pos="4560" userDrawn="1">
          <p15:clr>
            <a:srgbClr val="F26B43"/>
          </p15:clr>
        </p15:guide>
        <p15:guide id="14" pos="5088" userDrawn="1">
          <p15:clr>
            <a:srgbClr val="F26B43"/>
          </p15:clr>
        </p15:guide>
        <p15:guide id="15" pos="5208" userDrawn="1">
          <p15:clr>
            <a:srgbClr val="F26B43"/>
          </p15:clr>
        </p15:guide>
        <p15:guide id="16" pos="5736" userDrawn="1">
          <p15:clr>
            <a:srgbClr val="F26B43"/>
          </p15:clr>
        </p15:guide>
        <p15:guide id="17" pos="5856" userDrawn="1">
          <p15:clr>
            <a:srgbClr val="F26B43"/>
          </p15:clr>
        </p15:guide>
        <p15:guide id="18" pos="6384" userDrawn="1">
          <p15:clr>
            <a:srgbClr val="F26B43"/>
          </p15:clr>
        </p15:guide>
        <p15:guide id="19" pos="6504" userDrawn="1">
          <p15:clr>
            <a:srgbClr val="F26B43"/>
          </p15:clr>
        </p15:guide>
        <p15:guide id="20" pos="7032" userDrawn="1">
          <p15:clr>
            <a:srgbClr val="F26B43"/>
          </p15:clr>
        </p15:guide>
        <p15:guide id="21" orient="horz" pos="288" userDrawn="1">
          <p15:clr>
            <a:srgbClr val="F26B43"/>
          </p15:clr>
        </p15:guide>
        <p15:guide id="22" orient="horz" pos="1128" userDrawn="1">
          <p15:clr>
            <a:srgbClr val="F26B43"/>
          </p15:clr>
        </p15:guide>
        <p15:guide id="23" orient="horz" pos="1248" userDrawn="1">
          <p15:clr>
            <a:srgbClr val="F26B43"/>
          </p15:clr>
        </p15:guide>
        <p15:guide id="24" orient="horz" pos="2088" userDrawn="1">
          <p15:clr>
            <a:srgbClr val="F26B43"/>
          </p15:clr>
        </p15:guide>
        <p15:guide id="25" orient="horz" pos="2232" userDrawn="1">
          <p15:clr>
            <a:srgbClr val="F26B43"/>
          </p15:clr>
        </p15:guide>
        <p15:guide id="26" orient="horz" pos="3048" userDrawn="1">
          <p15:clr>
            <a:srgbClr val="F26B43"/>
          </p15:clr>
        </p15:guide>
        <p15:guide id="27" orient="horz" pos="3192" userDrawn="1">
          <p15:clr>
            <a:srgbClr val="F26B43"/>
          </p15:clr>
        </p15:guide>
        <p15:guide id="28" orient="horz" pos="403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2.png"/><Relationship Id="rId4" Type="http://schemas.openxmlformats.org/officeDocument/2006/relationships/image" Target="../media/image1.tif"/></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10.xml"/><Relationship Id="rId4" Type="http://schemas.openxmlformats.org/officeDocument/2006/relationships/image" Target="../media/image13.emf"/></Relationships>
</file>

<file path=ppt/slides/_rels/slide12.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hyperlink" Target="mailto:elaine.mallory@uclg.on.ca" TargetMode="External"/><Relationship Id="rId1" Type="http://schemas.openxmlformats.org/officeDocument/2006/relationships/slideLayout" Target="../slideLayouts/slideLayout11.xml"/><Relationship Id="rId5" Type="http://schemas.openxmlformats.org/officeDocument/2006/relationships/image" Target="../media/image5.jpe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0C9C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467C95-DF23-40B9-B265-2E6F3DE29030}"/>
              </a:ext>
            </a:extLst>
          </p:cNvPr>
          <p:cNvSpPr>
            <a:spLocks noGrp="1"/>
          </p:cNvSpPr>
          <p:nvPr>
            <p:ph type="title"/>
          </p:nvPr>
        </p:nvSpPr>
        <p:spPr>
          <a:xfrm>
            <a:off x="763510" y="541338"/>
            <a:ext cx="5181486" cy="2242441"/>
          </a:xfrm>
        </p:spPr>
        <p:txBody>
          <a:bodyPr>
            <a:noAutofit/>
          </a:bodyPr>
          <a:lstStyle/>
          <a:p>
            <a:r>
              <a:rPr lang="en-US" sz="6000" dirty="0">
                <a:solidFill>
                  <a:schemeClr val="accent1">
                    <a:lumMod val="50000"/>
                  </a:schemeClr>
                </a:solidFill>
              </a:rPr>
              <a:t>Planning  Advisory Committee (PAC)</a:t>
            </a:r>
          </a:p>
        </p:txBody>
      </p:sp>
      <p:sp>
        <p:nvSpPr>
          <p:cNvPr id="18" name="Text Placeholder 17">
            <a:extLst>
              <a:ext uri="{FF2B5EF4-FFF2-40B4-BE49-F238E27FC236}">
                <a16:creationId xmlns:a16="http://schemas.microsoft.com/office/drawing/2014/main" id="{27A48A35-E5E4-4A5F-9F91-BAEA4F5DF21D}"/>
              </a:ext>
            </a:extLst>
          </p:cNvPr>
          <p:cNvSpPr>
            <a:spLocks noGrp="1"/>
          </p:cNvSpPr>
          <p:nvPr>
            <p:ph type="body" sz="quarter" idx="12"/>
          </p:nvPr>
        </p:nvSpPr>
        <p:spPr>
          <a:xfrm>
            <a:off x="897178" y="4262197"/>
            <a:ext cx="4408748" cy="964620"/>
          </a:xfrm>
        </p:spPr>
        <p:txBody>
          <a:bodyPr/>
          <a:lstStyle/>
          <a:p>
            <a:pPr>
              <a:lnSpc>
                <a:spcPct val="100000"/>
              </a:lnSpc>
            </a:pPr>
            <a:r>
              <a:rPr lang="en-US" sz="2400" b="1" dirty="0">
                <a:solidFill>
                  <a:schemeClr val="accent1">
                    <a:lumMod val="50000"/>
                  </a:schemeClr>
                </a:solidFill>
              </a:rPr>
              <a:t>Additional Consultation and Revised Draft Agricultural System Mapping</a:t>
            </a:r>
          </a:p>
          <a:p>
            <a:r>
              <a:rPr lang="en-US" sz="1600" dirty="0"/>
              <a:t>February 7, 2024 at 9:00a.m.</a:t>
            </a:r>
          </a:p>
          <a:p>
            <a:endParaRPr lang="en-US" dirty="0"/>
          </a:p>
        </p:txBody>
      </p:sp>
      <p:sp>
        <p:nvSpPr>
          <p:cNvPr id="6" name="Rectangle 5">
            <a:extLst>
              <a:ext uri="{FF2B5EF4-FFF2-40B4-BE49-F238E27FC236}">
                <a16:creationId xmlns:a16="http://schemas.microsoft.com/office/drawing/2014/main" id="{E5A4CF62-B3A2-EEB0-C235-F832A0089267}"/>
              </a:ext>
            </a:extLst>
          </p:cNvPr>
          <p:cNvSpPr/>
          <p:nvPr/>
        </p:nvSpPr>
        <p:spPr>
          <a:xfrm>
            <a:off x="6095998" y="0"/>
            <a:ext cx="5332492" cy="6858000"/>
          </a:xfrm>
          <a:prstGeom prst="rect">
            <a:avLst/>
          </a:prstGeom>
          <a:ln>
            <a:solidFill>
              <a:srgbClr val="AA9D9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See the source image">
            <a:extLst>
              <a:ext uri="{FF2B5EF4-FFF2-40B4-BE49-F238E27FC236}">
                <a16:creationId xmlns:a16="http://schemas.microsoft.com/office/drawing/2014/main" id="{350E9D9B-D6E2-DA6D-9BE6-2A191707EE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489" r="22081"/>
          <a:stretch/>
        </p:blipFill>
        <p:spPr bwMode="auto">
          <a:xfrm>
            <a:off x="6095999" y="1524000"/>
            <a:ext cx="5332491" cy="381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logo&#10;&#10;Description automatically generated">
            <a:extLst>
              <a:ext uri="{FF2B5EF4-FFF2-40B4-BE49-F238E27FC236}">
                <a16:creationId xmlns:a16="http://schemas.microsoft.com/office/drawing/2014/main" id="{AC2C2230-8580-8BD8-CB93-10903365C35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242843" y="5643539"/>
            <a:ext cx="4029169" cy="553659"/>
          </a:xfrm>
          <a:prstGeom prst="rect">
            <a:avLst/>
          </a:prstGeom>
        </p:spPr>
      </p:pic>
      <p:pic>
        <p:nvPicPr>
          <p:cNvPr id="2" name="Picture 1">
            <a:extLst>
              <a:ext uri="{FF2B5EF4-FFF2-40B4-BE49-F238E27FC236}">
                <a16:creationId xmlns:a16="http://schemas.microsoft.com/office/drawing/2014/main" id="{DAA19B31-D897-C91C-36AA-1E88048C7BF7}"/>
              </a:ext>
            </a:extLst>
          </p:cNvPr>
          <p:cNvPicPr>
            <a:picLocks noChangeAspect="1"/>
          </p:cNvPicPr>
          <p:nvPr/>
        </p:nvPicPr>
        <p:blipFill rotWithShape="1">
          <a:blip r:embed="rId5"/>
          <a:srcRect l="15714" t="20857" r="78357" b="68476"/>
          <a:stretch/>
        </p:blipFill>
        <p:spPr>
          <a:xfrm>
            <a:off x="7832436" y="324526"/>
            <a:ext cx="1884678" cy="874946"/>
          </a:xfrm>
          <a:prstGeom prst="rect">
            <a:avLst/>
          </a:prstGeom>
        </p:spPr>
      </p:pic>
      <p:pic>
        <p:nvPicPr>
          <p:cNvPr id="3" name="Picture 2">
            <a:extLst>
              <a:ext uri="{FF2B5EF4-FFF2-40B4-BE49-F238E27FC236}">
                <a16:creationId xmlns:a16="http://schemas.microsoft.com/office/drawing/2014/main" id="{8B626F3E-1349-A0B9-00A4-965A2EE95440}"/>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42843" y="6197198"/>
            <a:ext cx="991203" cy="660802"/>
          </a:xfrm>
          <a:prstGeom prst="rect">
            <a:avLst/>
          </a:prstGeom>
        </p:spPr>
      </p:pic>
    </p:spTree>
    <p:extLst>
      <p:ext uri="{BB962C8B-B14F-4D97-AF65-F5344CB8AC3E}">
        <p14:creationId xmlns:p14="http://schemas.microsoft.com/office/powerpoint/2010/main" val="2259308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AA7B234E-FE17-4087-92FD-3802CA26E967}"/>
              </a:ext>
            </a:extLst>
          </p:cNvPr>
          <p:cNvSpPr>
            <a:spLocks noGrp="1"/>
          </p:cNvSpPr>
          <p:nvPr>
            <p:ph type="sldNum" sz="quarter" idx="4"/>
          </p:nvPr>
        </p:nvSpPr>
        <p:spPr/>
        <p:txBody>
          <a:bodyPr/>
          <a:lstStyle/>
          <a:p>
            <a:fld id="{294A09A9-5501-47C1-A89A-A340965A2BE2}" type="slidenum">
              <a:rPr lang="en-US" smtClean="0"/>
              <a:pPr/>
              <a:t>10</a:t>
            </a:fld>
            <a:endParaRPr lang="en-US" dirty="0"/>
          </a:p>
        </p:txBody>
      </p:sp>
      <p:pic>
        <p:nvPicPr>
          <p:cNvPr id="3" name="Picture 2">
            <a:extLst>
              <a:ext uri="{FF2B5EF4-FFF2-40B4-BE49-F238E27FC236}">
                <a16:creationId xmlns:a16="http://schemas.microsoft.com/office/drawing/2014/main" id="{E471F40F-8F8B-7B84-2EB9-CA6B4917A0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2760" y="6016294"/>
            <a:ext cx="991203" cy="660802"/>
          </a:xfrm>
          <a:prstGeom prst="rect">
            <a:avLst/>
          </a:prstGeom>
        </p:spPr>
      </p:pic>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919594" y="593149"/>
            <a:ext cx="7671461" cy="660802"/>
          </a:xfrm>
        </p:spPr>
        <p:txBody>
          <a:bodyPr>
            <a:noAutofit/>
          </a:bodyPr>
          <a:lstStyle/>
          <a:p>
            <a:r>
              <a:rPr lang="en-US" sz="3200" dirty="0">
                <a:solidFill>
                  <a:schemeClr val="accent1">
                    <a:lumMod val="50000"/>
                  </a:schemeClr>
                </a:solidFill>
              </a:rPr>
              <a:t>Statistical Summary Continued</a:t>
            </a:r>
          </a:p>
        </p:txBody>
      </p:sp>
      <p:graphicFrame>
        <p:nvGraphicFramePr>
          <p:cNvPr id="4" name="Table 3">
            <a:extLst>
              <a:ext uri="{FF2B5EF4-FFF2-40B4-BE49-F238E27FC236}">
                <a16:creationId xmlns:a16="http://schemas.microsoft.com/office/drawing/2014/main" id="{9BAD2BA2-BF3A-AE65-FC46-E66BF2DFDDBF}"/>
              </a:ext>
            </a:extLst>
          </p:cNvPr>
          <p:cNvGraphicFramePr>
            <a:graphicFrameLocks noGrp="1"/>
          </p:cNvGraphicFramePr>
          <p:nvPr>
            <p:extLst>
              <p:ext uri="{D42A27DB-BD31-4B8C-83A1-F6EECF244321}">
                <p14:modId xmlns:p14="http://schemas.microsoft.com/office/powerpoint/2010/main" val="2079795062"/>
              </p:ext>
            </p:extLst>
          </p:nvPr>
        </p:nvGraphicFramePr>
        <p:xfrm>
          <a:off x="513585" y="1253951"/>
          <a:ext cx="11164830" cy="4350773"/>
        </p:xfrm>
        <a:graphic>
          <a:graphicData uri="http://schemas.openxmlformats.org/drawingml/2006/table">
            <a:tbl>
              <a:tblPr>
                <a:tableStyleId>{5C22544A-7EE6-4342-B048-85BDC9FD1C3A}</a:tableStyleId>
              </a:tblPr>
              <a:tblGrid>
                <a:gridCol w="2497396">
                  <a:extLst>
                    <a:ext uri="{9D8B030D-6E8A-4147-A177-3AD203B41FA5}">
                      <a16:colId xmlns:a16="http://schemas.microsoft.com/office/drawing/2014/main" val="409301335"/>
                    </a:ext>
                  </a:extLst>
                </a:gridCol>
                <a:gridCol w="1550670">
                  <a:extLst>
                    <a:ext uri="{9D8B030D-6E8A-4147-A177-3AD203B41FA5}">
                      <a16:colId xmlns:a16="http://schemas.microsoft.com/office/drawing/2014/main" val="1961761839"/>
                    </a:ext>
                  </a:extLst>
                </a:gridCol>
                <a:gridCol w="1469057">
                  <a:extLst>
                    <a:ext uri="{9D8B030D-6E8A-4147-A177-3AD203B41FA5}">
                      <a16:colId xmlns:a16="http://schemas.microsoft.com/office/drawing/2014/main" val="2009587306"/>
                    </a:ext>
                  </a:extLst>
                </a:gridCol>
                <a:gridCol w="1305828">
                  <a:extLst>
                    <a:ext uri="{9D8B030D-6E8A-4147-A177-3AD203B41FA5}">
                      <a16:colId xmlns:a16="http://schemas.microsoft.com/office/drawing/2014/main" val="2870234344"/>
                    </a:ext>
                  </a:extLst>
                </a:gridCol>
                <a:gridCol w="1469057">
                  <a:extLst>
                    <a:ext uri="{9D8B030D-6E8A-4147-A177-3AD203B41FA5}">
                      <a16:colId xmlns:a16="http://schemas.microsoft.com/office/drawing/2014/main" val="1689603844"/>
                    </a:ext>
                  </a:extLst>
                </a:gridCol>
                <a:gridCol w="1387442">
                  <a:extLst>
                    <a:ext uri="{9D8B030D-6E8A-4147-A177-3AD203B41FA5}">
                      <a16:colId xmlns:a16="http://schemas.microsoft.com/office/drawing/2014/main" val="2533371430"/>
                    </a:ext>
                  </a:extLst>
                </a:gridCol>
                <a:gridCol w="1485380">
                  <a:extLst>
                    <a:ext uri="{9D8B030D-6E8A-4147-A177-3AD203B41FA5}">
                      <a16:colId xmlns:a16="http://schemas.microsoft.com/office/drawing/2014/main" val="4102269905"/>
                    </a:ext>
                  </a:extLst>
                </a:gridCol>
              </a:tblGrid>
              <a:tr h="411844">
                <a:tc>
                  <a:txBody>
                    <a:bodyPr/>
                    <a:lstStyle/>
                    <a:p>
                      <a:pPr algn="ctr" fontAlgn="b"/>
                      <a:r>
                        <a:rPr lang="en-US" sz="1100" b="1" i="0" u="none" strike="noStrike" dirty="0">
                          <a:solidFill>
                            <a:srgbClr val="000000"/>
                          </a:solidFill>
                          <a:effectLst/>
                          <a:latin typeface="+mn-lt"/>
                        </a:rPr>
                        <a:t>Municipality</a:t>
                      </a:r>
                      <a:endParaRPr lang="en-CA" sz="1100" b="1" i="0" u="none" strike="noStrike" dirty="0">
                        <a:solidFill>
                          <a:srgbClr val="000000"/>
                        </a:solidFill>
                        <a:effectLst/>
                        <a:latin typeface="+mn-lt"/>
                      </a:endParaRPr>
                    </a:p>
                  </a:txBody>
                  <a:tcPr marL="9525" marR="9525" marT="9525" marB="0" anchor="ctr">
                    <a:solidFill>
                      <a:schemeClr val="bg2">
                        <a:lumMod val="90000"/>
                      </a:schemeClr>
                    </a:solidFill>
                  </a:tcPr>
                </a:tc>
                <a:tc gridSpan="2">
                  <a:txBody>
                    <a:bodyPr/>
                    <a:lstStyle/>
                    <a:p>
                      <a:pPr algn="ctr" fontAlgn="b"/>
                      <a:r>
                        <a:rPr lang="en-CA" sz="1050" b="1" u="none" strike="noStrike" dirty="0">
                          <a:effectLst/>
                          <a:latin typeface="+mn-lt"/>
                        </a:rPr>
                        <a:t>ORIGINAL Recommended System </a:t>
                      </a:r>
                      <a:br>
                        <a:rPr lang="en-CA" sz="1050" b="1" u="none" strike="noStrike" dirty="0">
                          <a:effectLst/>
                          <a:latin typeface="+mn-lt"/>
                        </a:rPr>
                      </a:br>
                      <a:r>
                        <a:rPr lang="en-CA" sz="1050" b="0" u="none" strike="noStrike" dirty="0">
                          <a:effectLst/>
                          <a:latin typeface="+mn-lt"/>
                        </a:rPr>
                        <a:t>(prior to individual consultation refinements)</a:t>
                      </a:r>
                      <a:endParaRPr lang="en-CA" sz="1050" b="0" i="0" u="none" strike="noStrike" dirty="0">
                        <a:solidFill>
                          <a:srgbClr val="000000"/>
                        </a:solidFill>
                        <a:effectLst/>
                        <a:latin typeface="+mn-lt"/>
                      </a:endParaRPr>
                    </a:p>
                  </a:txBody>
                  <a:tcPr marL="9525" marR="9525" marT="9525" marB="0" anchor="ctr">
                    <a:solidFill>
                      <a:schemeClr val="bg2">
                        <a:lumMod val="90000"/>
                      </a:schemeClr>
                    </a:solidFill>
                  </a:tcPr>
                </a:tc>
                <a:tc hMerge="1">
                  <a:txBody>
                    <a:bodyPr/>
                    <a:lstStyle/>
                    <a:p>
                      <a:endParaRPr lang="en-CA"/>
                    </a:p>
                  </a:txBody>
                  <a:tcPr/>
                </a:tc>
                <a:tc gridSpan="2">
                  <a:txBody>
                    <a:bodyPr/>
                    <a:lstStyle/>
                    <a:p>
                      <a:pPr algn="ctr" fontAlgn="b"/>
                      <a:r>
                        <a:rPr lang="en-CA" sz="1050" b="1" u="none" strike="noStrike" dirty="0">
                          <a:effectLst/>
                          <a:latin typeface="+mn-lt"/>
                        </a:rPr>
                        <a:t>Refined Draft Recommended Agricultural System </a:t>
                      </a:r>
                      <a:r>
                        <a:rPr lang="en-CA" sz="1050" b="0" u="none" strike="noStrike" dirty="0">
                          <a:effectLst/>
                          <a:latin typeface="+mn-lt"/>
                        </a:rPr>
                        <a:t>(after individual consultation refinements)</a:t>
                      </a:r>
                      <a:endParaRPr lang="en-CA" sz="1050" b="0" i="0" u="none" strike="noStrike" dirty="0">
                        <a:solidFill>
                          <a:srgbClr val="000000"/>
                        </a:solidFill>
                        <a:effectLst/>
                        <a:latin typeface="+mn-lt"/>
                      </a:endParaRPr>
                    </a:p>
                  </a:txBody>
                  <a:tcPr marL="9525" marR="9525" marT="9525" marB="0" anchor="ctr">
                    <a:solidFill>
                      <a:schemeClr val="bg2">
                        <a:lumMod val="90000"/>
                      </a:schemeClr>
                    </a:solidFill>
                  </a:tcPr>
                </a:tc>
                <a:tc hMerge="1">
                  <a:txBody>
                    <a:bodyPr/>
                    <a:lstStyle/>
                    <a:p>
                      <a:endParaRPr lang="en-CA"/>
                    </a:p>
                  </a:txBody>
                  <a:tcPr/>
                </a:tc>
                <a:tc gridSpan="2">
                  <a:txBody>
                    <a:bodyPr/>
                    <a:lstStyle/>
                    <a:p>
                      <a:pPr algn="ctr" fontAlgn="b"/>
                      <a:r>
                        <a:rPr lang="en-US" sz="1050" b="1" u="none" strike="noStrike" dirty="0">
                          <a:effectLst/>
                          <a:latin typeface="+mn-lt"/>
                        </a:rPr>
                        <a:t>Area Result of Individual </a:t>
                      </a:r>
                      <a:br>
                        <a:rPr lang="en-US" sz="1050" b="1" u="none" strike="noStrike" dirty="0">
                          <a:effectLst/>
                          <a:latin typeface="+mn-lt"/>
                        </a:rPr>
                      </a:br>
                      <a:r>
                        <a:rPr lang="en-US" sz="1050" b="1" u="none" strike="noStrike" dirty="0">
                          <a:effectLst/>
                          <a:latin typeface="+mn-lt"/>
                        </a:rPr>
                        <a:t>Consultation Refinements</a:t>
                      </a:r>
                      <a:endParaRPr lang="en-US" sz="1050" b="1" i="0" u="none" strike="noStrike" dirty="0">
                        <a:solidFill>
                          <a:srgbClr val="000000"/>
                        </a:solidFill>
                        <a:effectLst/>
                        <a:latin typeface="+mn-lt"/>
                      </a:endParaRPr>
                    </a:p>
                  </a:txBody>
                  <a:tcPr marL="9525" marR="9525" marT="9525" marB="0" anchor="ctr">
                    <a:solidFill>
                      <a:schemeClr val="bg2">
                        <a:lumMod val="90000"/>
                      </a:schemeClr>
                    </a:solidFill>
                  </a:tcPr>
                </a:tc>
                <a:tc hMerge="1">
                  <a:txBody>
                    <a:bodyPr/>
                    <a:lstStyle/>
                    <a:p>
                      <a:endParaRPr lang="en-CA"/>
                    </a:p>
                  </a:txBody>
                  <a:tcPr/>
                </a:tc>
                <a:extLst>
                  <a:ext uri="{0D108BD9-81ED-4DB2-BD59-A6C34878D82A}">
                    <a16:rowId xmlns:a16="http://schemas.microsoft.com/office/drawing/2014/main" val="555256060"/>
                  </a:ext>
                </a:extLst>
              </a:tr>
              <a:tr h="314501">
                <a:tc>
                  <a:txBody>
                    <a:bodyPr/>
                    <a:lstStyle/>
                    <a:p>
                      <a:pPr algn="ctr" fontAlgn="b"/>
                      <a:endParaRPr lang="en-CA" sz="1100" b="1" i="0" u="none" strike="noStrike">
                        <a:solidFill>
                          <a:srgbClr val="000000"/>
                        </a:solidFill>
                        <a:effectLst/>
                        <a:latin typeface="+mn-lt"/>
                      </a:endParaRPr>
                    </a:p>
                  </a:txBody>
                  <a:tcPr marL="9525" marR="9525" marT="9525" marB="0" anchor="b">
                    <a:solidFill>
                      <a:schemeClr val="bg2">
                        <a:lumMod val="90000"/>
                      </a:schemeClr>
                    </a:solidFill>
                  </a:tcPr>
                </a:tc>
                <a:tc>
                  <a:txBody>
                    <a:bodyPr/>
                    <a:lstStyle/>
                    <a:p>
                      <a:pPr algn="ctr" fontAlgn="b"/>
                      <a:r>
                        <a:rPr lang="en-CA" sz="1100" b="1" u="none" strike="noStrike" dirty="0">
                          <a:effectLst/>
                          <a:latin typeface="+mn-lt"/>
                        </a:rPr>
                        <a:t>Hectares</a:t>
                      </a:r>
                      <a:endParaRPr lang="en-CA" sz="1100" b="1" i="0" u="none" strike="noStrike" dirty="0">
                        <a:solidFill>
                          <a:srgbClr val="000000"/>
                        </a:solidFill>
                        <a:effectLst/>
                        <a:latin typeface="+mn-lt"/>
                      </a:endParaRPr>
                    </a:p>
                  </a:txBody>
                  <a:tcPr marL="9525" marR="9525" marT="9525" marB="0" anchor="b">
                    <a:solidFill>
                      <a:schemeClr val="bg2">
                        <a:lumMod val="90000"/>
                      </a:schemeClr>
                    </a:solidFill>
                  </a:tcPr>
                </a:tc>
                <a:tc>
                  <a:txBody>
                    <a:bodyPr/>
                    <a:lstStyle/>
                    <a:p>
                      <a:pPr algn="ctr" fontAlgn="b"/>
                      <a:r>
                        <a:rPr lang="en-CA" sz="1100" b="1" u="none" strike="noStrike" dirty="0">
                          <a:effectLst/>
                          <a:latin typeface="+mn-lt"/>
                        </a:rPr>
                        <a:t>Acres</a:t>
                      </a:r>
                      <a:endParaRPr lang="en-CA" sz="1100" b="1" i="0" u="none" strike="noStrike" dirty="0">
                        <a:solidFill>
                          <a:srgbClr val="000000"/>
                        </a:solidFill>
                        <a:effectLst/>
                        <a:latin typeface="+mn-lt"/>
                      </a:endParaRPr>
                    </a:p>
                  </a:txBody>
                  <a:tcPr marL="9525" marR="9525" marT="9525" marB="0" anchor="b">
                    <a:solidFill>
                      <a:schemeClr val="bg2">
                        <a:lumMod val="90000"/>
                      </a:schemeClr>
                    </a:solidFill>
                  </a:tcPr>
                </a:tc>
                <a:tc>
                  <a:txBody>
                    <a:bodyPr/>
                    <a:lstStyle/>
                    <a:p>
                      <a:pPr algn="ctr" fontAlgn="b"/>
                      <a:r>
                        <a:rPr lang="en-CA" sz="1100" b="1" u="none" strike="noStrike" dirty="0">
                          <a:effectLst/>
                          <a:latin typeface="+mn-lt"/>
                        </a:rPr>
                        <a:t>Hectares</a:t>
                      </a:r>
                      <a:endParaRPr lang="en-CA" sz="1100" b="1" i="0" u="none" strike="noStrike" dirty="0">
                        <a:solidFill>
                          <a:srgbClr val="000000"/>
                        </a:solidFill>
                        <a:effectLst/>
                        <a:latin typeface="+mn-lt"/>
                      </a:endParaRPr>
                    </a:p>
                  </a:txBody>
                  <a:tcPr marL="9525" marR="9525" marT="9525" marB="0" anchor="b">
                    <a:solidFill>
                      <a:schemeClr val="bg2">
                        <a:lumMod val="90000"/>
                      </a:schemeClr>
                    </a:solidFill>
                  </a:tcPr>
                </a:tc>
                <a:tc>
                  <a:txBody>
                    <a:bodyPr/>
                    <a:lstStyle/>
                    <a:p>
                      <a:pPr algn="ctr" fontAlgn="b"/>
                      <a:r>
                        <a:rPr lang="en-CA" sz="1100" b="1" u="none" strike="noStrike" dirty="0">
                          <a:effectLst/>
                          <a:latin typeface="+mn-lt"/>
                        </a:rPr>
                        <a:t>Acres</a:t>
                      </a:r>
                      <a:endParaRPr lang="en-CA" sz="1100" b="1" i="0" u="none" strike="noStrike" dirty="0">
                        <a:solidFill>
                          <a:srgbClr val="000000"/>
                        </a:solidFill>
                        <a:effectLst/>
                        <a:latin typeface="+mn-lt"/>
                      </a:endParaRPr>
                    </a:p>
                  </a:txBody>
                  <a:tcPr marL="9525" marR="9525" marT="9525" marB="0" anchor="b">
                    <a:solidFill>
                      <a:schemeClr val="bg2">
                        <a:lumMod val="90000"/>
                      </a:schemeClr>
                    </a:solidFill>
                  </a:tcPr>
                </a:tc>
                <a:tc>
                  <a:txBody>
                    <a:bodyPr/>
                    <a:lstStyle/>
                    <a:p>
                      <a:pPr algn="ctr" fontAlgn="b"/>
                      <a:r>
                        <a:rPr lang="en-CA" sz="1100" b="1" u="none" strike="noStrike" dirty="0">
                          <a:effectLst/>
                          <a:latin typeface="+mn-lt"/>
                        </a:rPr>
                        <a:t>Hectares</a:t>
                      </a:r>
                      <a:endParaRPr lang="en-CA" sz="1100" b="1" i="0" u="none" strike="noStrike" dirty="0">
                        <a:solidFill>
                          <a:srgbClr val="000000"/>
                        </a:solidFill>
                        <a:effectLst/>
                        <a:latin typeface="+mn-lt"/>
                      </a:endParaRPr>
                    </a:p>
                  </a:txBody>
                  <a:tcPr marL="9525" marR="9525" marT="9525" marB="0" anchor="b">
                    <a:solidFill>
                      <a:schemeClr val="bg2">
                        <a:lumMod val="90000"/>
                      </a:schemeClr>
                    </a:solidFill>
                  </a:tcPr>
                </a:tc>
                <a:tc>
                  <a:txBody>
                    <a:bodyPr/>
                    <a:lstStyle/>
                    <a:p>
                      <a:pPr algn="ctr" fontAlgn="b"/>
                      <a:r>
                        <a:rPr lang="en-CA" sz="1100" b="1" u="none" strike="noStrike" dirty="0">
                          <a:effectLst/>
                          <a:latin typeface="+mn-lt"/>
                        </a:rPr>
                        <a:t>Acres</a:t>
                      </a:r>
                      <a:endParaRPr lang="en-CA" sz="1100" b="1" i="0" u="none" strike="noStrike" dirty="0">
                        <a:solidFill>
                          <a:srgbClr val="000000"/>
                        </a:solidFill>
                        <a:effectLst/>
                        <a:latin typeface="+mn-lt"/>
                      </a:endParaRPr>
                    </a:p>
                  </a:txBody>
                  <a:tcPr marL="9525" marR="9525" marT="9525" marB="0" anchor="b">
                    <a:solidFill>
                      <a:schemeClr val="bg2">
                        <a:lumMod val="90000"/>
                      </a:schemeClr>
                    </a:solidFill>
                  </a:tcPr>
                </a:tc>
                <a:extLst>
                  <a:ext uri="{0D108BD9-81ED-4DB2-BD59-A6C34878D82A}">
                    <a16:rowId xmlns:a16="http://schemas.microsoft.com/office/drawing/2014/main" val="2438754773"/>
                  </a:ext>
                </a:extLst>
              </a:tr>
              <a:tr h="314501">
                <a:tc>
                  <a:txBody>
                    <a:bodyPr/>
                    <a:lstStyle/>
                    <a:p>
                      <a:pPr algn="l" fontAlgn="b"/>
                      <a:r>
                        <a:rPr lang="en-CA" sz="1100" u="none" strike="noStrike">
                          <a:effectLst/>
                          <a:latin typeface="+mn-lt"/>
                        </a:rPr>
                        <a:t>North Grenville</a:t>
                      </a:r>
                      <a:endParaRPr lang="en-CA" sz="1100" b="1" i="0" u="none" strike="noStrike">
                        <a:solidFill>
                          <a:srgbClr val="000000"/>
                        </a:solidFill>
                        <a:effectLst/>
                        <a:latin typeface="+mn-lt"/>
                      </a:endParaRPr>
                    </a:p>
                  </a:txBody>
                  <a:tcPr marL="85725" marR="9525" marT="9525" marB="0" anchor="b"/>
                </a:tc>
                <a:tc>
                  <a:txBody>
                    <a:bodyPr/>
                    <a:lstStyle/>
                    <a:p>
                      <a:pPr algn="ctr"/>
                      <a:r>
                        <a:rPr lang="en-CA" sz="1100" dirty="0">
                          <a:effectLst/>
                          <a:latin typeface="+mn-lt"/>
                          <a:ea typeface="Calibri" panose="020F0502020204030204" pitchFamily="34" charset="0"/>
                        </a:rPr>
                        <a:t>12,771.97</a:t>
                      </a:r>
                    </a:p>
                  </a:txBody>
                  <a:tcPr marL="68580" marR="68580" marT="0" marB="0" anchor="ctr"/>
                </a:tc>
                <a:tc>
                  <a:txBody>
                    <a:bodyPr/>
                    <a:lstStyle/>
                    <a:p>
                      <a:pPr algn="ctr"/>
                      <a:r>
                        <a:rPr lang="en-CA" sz="1100" dirty="0">
                          <a:effectLst/>
                          <a:latin typeface="+mn-lt"/>
                          <a:ea typeface="Calibri" panose="020F0502020204030204" pitchFamily="34" charset="0"/>
                        </a:rPr>
                        <a:t>31,560.18</a:t>
                      </a:r>
                    </a:p>
                  </a:txBody>
                  <a:tcPr marL="68580" marR="68580" marT="0" marB="0" anchor="ctr"/>
                </a:tc>
                <a:tc>
                  <a:txBody>
                    <a:bodyPr/>
                    <a:lstStyle/>
                    <a:p>
                      <a:pPr algn="ctr"/>
                      <a:r>
                        <a:rPr lang="en-CA" sz="1100" dirty="0">
                          <a:effectLst/>
                          <a:latin typeface="+mn-lt"/>
                          <a:ea typeface="Calibri" panose="020F0502020204030204" pitchFamily="34" charset="0"/>
                        </a:rPr>
                        <a:t>11,264.56</a:t>
                      </a:r>
                    </a:p>
                  </a:txBody>
                  <a:tcPr marL="68580" marR="68580" marT="0" marB="0" anchor="ctr"/>
                </a:tc>
                <a:tc>
                  <a:txBody>
                    <a:bodyPr/>
                    <a:lstStyle/>
                    <a:p>
                      <a:pPr algn="ctr"/>
                      <a:r>
                        <a:rPr lang="en-US" sz="1100" dirty="0">
                          <a:effectLst/>
                          <a:latin typeface="+mn-lt"/>
                          <a:ea typeface="Calibri" panose="020F0502020204030204" pitchFamily="34" charset="0"/>
                        </a:rPr>
                        <a:t>27,835.29</a:t>
                      </a:r>
                      <a:endParaRPr lang="en-CA" sz="1100" dirty="0">
                        <a:effectLst/>
                        <a:latin typeface="+mn-lt"/>
                        <a:ea typeface="Calibri" panose="020F0502020204030204" pitchFamily="34" charset="0"/>
                      </a:endParaRPr>
                    </a:p>
                  </a:txBody>
                  <a:tcPr marL="68580" marR="68580" marT="0" marB="0" anchor="ctr"/>
                </a:tc>
                <a:tc>
                  <a:txBody>
                    <a:bodyPr/>
                    <a:lstStyle/>
                    <a:p>
                      <a:pPr algn="ctr"/>
                      <a:r>
                        <a:rPr lang="en-US" sz="1100" b="0" dirty="0">
                          <a:solidFill>
                            <a:srgbClr val="C00000"/>
                          </a:solidFill>
                          <a:effectLst/>
                          <a:latin typeface="+mn-lt"/>
                          <a:ea typeface="Calibri" panose="020F0502020204030204" pitchFamily="34" charset="0"/>
                        </a:rPr>
                        <a:t>-1,507.41</a:t>
                      </a:r>
                      <a:endParaRPr lang="en-CA" sz="1100" b="0" dirty="0">
                        <a:solidFill>
                          <a:srgbClr val="C00000"/>
                        </a:solidFill>
                        <a:effectLst/>
                        <a:latin typeface="+mn-lt"/>
                        <a:ea typeface="Calibri" panose="020F0502020204030204" pitchFamily="34" charset="0"/>
                      </a:endParaRPr>
                    </a:p>
                  </a:txBody>
                  <a:tcPr marL="68580" marR="68580" marT="0" marB="0" anchor="ctr"/>
                </a:tc>
                <a:tc>
                  <a:txBody>
                    <a:bodyPr/>
                    <a:lstStyle/>
                    <a:p>
                      <a:pPr algn="ctr"/>
                      <a:r>
                        <a:rPr lang="en-US" sz="1100" b="0" dirty="0">
                          <a:solidFill>
                            <a:srgbClr val="C00000"/>
                          </a:solidFill>
                          <a:effectLst/>
                          <a:latin typeface="+mn-lt"/>
                          <a:ea typeface="Calibri" panose="020F0502020204030204" pitchFamily="34" charset="0"/>
                        </a:rPr>
                        <a:t>-3,724.89</a:t>
                      </a:r>
                      <a:endParaRPr lang="en-CA" sz="1100" b="0" dirty="0">
                        <a:solidFill>
                          <a:srgbClr val="C00000"/>
                        </a:solidFill>
                        <a:effectLst/>
                        <a:latin typeface="+mn-lt"/>
                        <a:ea typeface="Calibri" panose="020F0502020204030204" pitchFamily="34" charset="0"/>
                      </a:endParaRPr>
                    </a:p>
                  </a:txBody>
                  <a:tcPr marL="68580" marR="68580" marT="0" marB="0" anchor="ctr"/>
                </a:tc>
                <a:extLst>
                  <a:ext uri="{0D108BD9-81ED-4DB2-BD59-A6C34878D82A}">
                    <a16:rowId xmlns:a16="http://schemas.microsoft.com/office/drawing/2014/main" val="1202597180"/>
                  </a:ext>
                </a:extLst>
              </a:tr>
              <a:tr h="314501">
                <a:tc>
                  <a:txBody>
                    <a:bodyPr/>
                    <a:lstStyle/>
                    <a:p>
                      <a:pPr algn="l" fontAlgn="b"/>
                      <a:r>
                        <a:rPr lang="en-CA" sz="1100" u="none" strike="noStrike" dirty="0" err="1">
                          <a:effectLst/>
                          <a:latin typeface="+mn-lt"/>
                        </a:rPr>
                        <a:t>Edwardsburgh</a:t>
                      </a:r>
                      <a:r>
                        <a:rPr lang="en-CA" sz="1100" u="none" strike="noStrike" dirty="0">
                          <a:effectLst/>
                          <a:latin typeface="+mn-lt"/>
                        </a:rPr>
                        <a:t> Cardinal</a:t>
                      </a:r>
                      <a:endParaRPr lang="en-CA" sz="1100" b="1" i="0" u="none" strike="noStrike" dirty="0">
                        <a:solidFill>
                          <a:srgbClr val="000000"/>
                        </a:solidFill>
                        <a:effectLst/>
                        <a:latin typeface="+mn-lt"/>
                      </a:endParaRPr>
                    </a:p>
                  </a:txBody>
                  <a:tcPr marL="85725" marR="9525" marT="9525" marB="0" anchor="b">
                    <a:noFill/>
                  </a:tcPr>
                </a:tc>
                <a:tc>
                  <a:txBody>
                    <a:bodyPr/>
                    <a:lstStyle/>
                    <a:p>
                      <a:pPr algn="ctr"/>
                      <a:r>
                        <a:rPr lang="en-CA" sz="1100">
                          <a:solidFill>
                            <a:srgbClr val="000000"/>
                          </a:solidFill>
                          <a:effectLst/>
                          <a:latin typeface="+mn-lt"/>
                          <a:ea typeface="Calibri" panose="020F0502020204030204" pitchFamily="34" charset="0"/>
                        </a:rPr>
                        <a:t>9,443.93</a:t>
                      </a:r>
                      <a:endParaRPr lang="en-CA" sz="1100">
                        <a:effectLst/>
                        <a:latin typeface="+mn-lt"/>
                        <a:ea typeface="Calibri" panose="020F0502020204030204" pitchFamily="34" charset="0"/>
                      </a:endParaRPr>
                    </a:p>
                  </a:txBody>
                  <a:tcPr marL="68580" marR="68580" marT="0" marB="0" anchor="ctr">
                    <a:noFill/>
                  </a:tcPr>
                </a:tc>
                <a:tc>
                  <a:txBody>
                    <a:bodyPr/>
                    <a:lstStyle/>
                    <a:p>
                      <a:pPr algn="ctr"/>
                      <a:r>
                        <a:rPr lang="en-CA" sz="1100" dirty="0">
                          <a:solidFill>
                            <a:srgbClr val="000000"/>
                          </a:solidFill>
                          <a:effectLst/>
                          <a:latin typeface="+mn-lt"/>
                          <a:ea typeface="Calibri" panose="020F0502020204030204" pitchFamily="34" charset="0"/>
                        </a:rPr>
                        <a:t>23,336.44</a:t>
                      </a:r>
                      <a:endParaRPr lang="en-CA" sz="1100" dirty="0">
                        <a:effectLst/>
                        <a:latin typeface="+mn-lt"/>
                        <a:ea typeface="Calibri" panose="020F0502020204030204" pitchFamily="34" charset="0"/>
                      </a:endParaRPr>
                    </a:p>
                  </a:txBody>
                  <a:tcPr marL="68580" marR="68580" marT="0" marB="0" anchor="ctr">
                    <a:noFill/>
                  </a:tcPr>
                </a:tc>
                <a:tc>
                  <a:txBody>
                    <a:bodyPr/>
                    <a:lstStyle/>
                    <a:p>
                      <a:pPr algn="ctr"/>
                      <a:r>
                        <a:rPr lang="en-US" sz="1100" dirty="0">
                          <a:solidFill>
                            <a:srgbClr val="000000"/>
                          </a:solidFill>
                          <a:effectLst/>
                          <a:latin typeface="+mn-lt"/>
                          <a:ea typeface="Calibri" panose="020F0502020204030204" pitchFamily="34" charset="0"/>
                        </a:rPr>
                        <a:t>9</a:t>
                      </a:r>
                      <a:r>
                        <a:rPr lang="en-CA" sz="1100" dirty="0">
                          <a:solidFill>
                            <a:srgbClr val="000000"/>
                          </a:solidFill>
                          <a:effectLst/>
                          <a:latin typeface="+mn-lt"/>
                          <a:ea typeface="Calibri" panose="020F0502020204030204" pitchFamily="34" charset="0"/>
                        </a:rPr>
                        <a:t>,403.54</a:t>
                      </a:r>
                      <a:endParaRPr lang="en-CA" sz="1100" dirty="0">
                        <a:effectLst/>
                        <a:latin typeface="+mn-lt"/>
                        <a:ea typeface="Calibri" panose="020F0502020204030204" pitchFamily="34" charset="0"/>
                      </a:endParaRPr>
                    </a:p>
                  </a:txBody>
                  <a:tcPr marL="68580" marR="68580" marT="0" marB="0" anchor="ctr">
                    <a:noFill/>
                  </a:tcPr>
                </a:tc>
                <a:tc>
                  <a:txBody>
                    <a:bodyPr/>
                    <a:lstStyle/>
                    <a:p>
                      <a:pPr algn="ctr"/>
                      <a:r>
                        <a:rPr lang="en-US" sz="1100" dirty="0">
                          <a:effectLst/>
                          <a:latin typeface="+mn-lt"/>
                          <a:ea typeface="Calibri" panose="020F0502020204030204" pitchFamily="34" charset="0"/>
                        </a:rPr>
                        <a:t>23,236.65</a:t>
                      </a:r>
                      <a:endParaRPr lang="en-CA" sz="1100" dirty="0">
                        <a:effectLst/>
                        <a:latin typeface="+mn-lt"/>
                        <a:ea typeface="Calibri" panose="020F0502020204030204" pitchFamily="34" charset="0"/>
                      </a:endParaRPr>
                    </a:p>
                  </a:txBody>
                  <a:tcPr marL="68580" marR="68580" marT="0" marB="0" anchor="ctr">
                    <a:noFill/>
                  </a:tcPr>
                </a:tc>
                <a:tc>
                  <a:txBody>
                    <a:bodyPr/>
                    <a:lstStyle/>
                    <a:p>
                      <a:pPr algn="ctr"/>
                      <a:r>
                        <a:rPr lang="en-US" sz="1100" b="0" dirty="0">
                          <a:solidFill>
                            <a:srgbClr val="C00000"/>
                          </a:solidFill>
                          <a:effectLst/>
                          <a:latin typeface="+mn-lt"/>
                          <a:ea typeface="Calibri" panose="020F0502020204030204" pitchFamily="34" charset="0"/>
                        </a:rPr>
                        <a:t>-40.39</a:t>
                      </a:r>
                      <a:endParaRPr lang="en-CA" sz="1100" b="0" dirty="0">
                        <a:solidFill>
                          <a:srgbClr val="C00000"/>
                        </a:solidFill>
                        <a:effectLst/>
                        <a:latin typeface="+mn-lt"/>
                        <a:ea typeface="Calibri" panose="020F0502020204030204" pitchFamily="34" charset="0"/>
                      </a:endParaRPr>
                    </a:p>
                  </a:txBody>
                  <a:tcPr marL="68580" marR="68580" marT="0" marB="0" anchor="ctr">
                    <a:noFill/>
                  </a:tcPr>
                </a:tc>
                <a:tc>
                  <a:txBody>
                    <a:bodyPr/>
                    <a:lstStyle/>
                    <a:p>
                      <a:pPr algn="ctr"/>
                      <a:r>
                        <a:rPr lang="en-US" sz="1100" b="0" dirty="0">
                          <a:solidFill>
                            <a:srgbClr val="C00000"/>
                          </a:solidFill>
                          <a:effectLst/>
                          <a:latin typeface="+mn-lt"/>
                          <a:ea typeface="Calibri" panose="020F0502020204030204" pitchFamily="34" charset="0"/>
                        </a:rPr>
                        <a:t>-99.79</a:t>
                      </a:r>
                      <a:endParaRPr lang="en-CA" sz="1100" b="0" dirty="0">
                        <a:solidFill>
                          <a:srgbClr val="C00000"/>
                        </a:solidFill>
                        <a:effectLst/>
                        <a:latin typeface="+mn-lt"/>
                        <a:ea typeface="Calibri" panose="020F0502020204030204" pitchFamily="34" charset="0"/>
                      </a:endParaRPr>
                    </a:p>
                  </a:txBody>
                  <a:tcPr marL="68580" marR="68580" marT="0" marB="0" anchor="ctr">
                    <a:noFill/>
                  </a:tcPr>
                </a:tc>
                <a:extLst>
                  <a:ext uri="{0D108BD9-81ED-4DB2-BD59-A6C34878D82A}">
                    <a16:rowId xmlns:a16="http://schemas.microsoft.com/office/drawing/2014/main" val="2785373260"/>
                  </a:ext>
                </a:extLst>
              </a:tr>
              <a:tr h="314501">
                <a:tc>
                  <a:txBody>
                    <a:bodyPr/>
                    <a:lstStyle/>
                    <a:p>
                      <a:pPr algn="l" fontAlgn="b"/>
                      <a:r>
                        <a:rPr lang="en-CA" sz="1100" u="none" strike="noStrike" dirty="0">
                          <a:effectLst/>
                          <a:latin typeface="+mn-lt"/>
                        </a:rPr>
                        <a:t>Augusta</a:t>
                      </a:r>
                      <a:endParaRPr lang="en-CA" sz="1100" b="1" i="0" u="none" strike="noStrike" dirty="0">
                        <a:solidFill>
                          <a:srgbClr val="000000"/>
                        </a:solidFill>
                        <a:effectLst/>
                        <a:latin typeface="+mn-lt"/>
                      </a:endParaRPr>
                    </a:p>
                  </a:txBody>
                  <a:tcPr marL="85725" marR="9525" marT="9525" marB="0" anchor="b"/>
                </a:tc>
                <a:tc>
                  <a:txBody>
                    <a:bodyPr/>
                    <a:lstStyle/>
                    <a:p>
                      <a:pPr algn="ctr"/>
                      <a:r>
                        <a:rPr lang="en-CA" sz="1100" dirty="0">
                          <a:effectLst/>
                          <a:latin typeface="+mn-lt"/>
                          <a:ea typeface="Calibri" panose="020F0502020204030204" pitchFamily="34" charset="0"/>
                        </a:rPr>
                        <a:t>6,509.22</a:t>
                      </a:r>
                    </a:p>
                  </a:txBody>
                  <a:tcPr marL="68580" marR="68580" marT="0" marB="0" anchor="ctr"/>
                </a:tc>
                <a:tc>
                  <a:txBody>
                    <a:bodyPr/>
                    <a:lstStyle/>
                    <a:p>
                      <a:pPr algn="ctr"/>
                      <a:r>
                        <a:rPr lang="en-CA" sz="1100">
                          <a:effectLst/>
                          <a:latin typeface="+mn-lt"/>
                          <a:ea typeface="Calibri" panose="020F0502020204030204" pitchFamily="34" charset="0"/>
                        </a:rPr>
                        <a:t>16,084.63</a:t>
                      </a:r>
                    </a:p>
                  </a:txBody>
                  <a:tcPr marL="68580" marR="68580" marT="0" marB="0" anchor="ctr"/>
                </a:tc>
                <a:tc>
                  <a:txBody>
                    <a:bodyPr/>
                    <a:lstStyle/>
                    <a:p>
                      <a:pPr algn="ctr"/>
                      <a:r>
                        <a:rPr lang="en-US" sz="1100" dirty="0">
                          <a:effectLst/>
                          <a:latin typeface="+mn-lt"/>
                          <a:ea typeface="Calibri" panose="020F0502020204030204" pitchFamily="34" charset="0"/>
                        </a:rPr>
                        <a:t>5,</a:t>
                      </a:r>
                      <a:r>
                        <a:rPr lang="en-CA" sz="1100" dirty="0">
                          <a:effectLst/>
                          <a:latin typeface="+mn-lt"/>
                          <a:ea typeface="Calibri" panose="020F0502020204030204" pitchFamily="34" charset="0"/>
                        </a:rPr>
                        <a:t>876.93</a:t>
                      </a:r>
                    </a:p>
                  </a:txBody>
                  <a:tcPr marL="68580" marR="68580" marT="0" marB="0" anchor="ctr"/>
                </a:tc>
                <a:tc>
                  <a:txBody>
                    <a:bodyPr/>
                    <a:lstStyle/>
                    <a:p>
                      <a:pPr algn="ctr"/>
                      <a:r>
                        <a:rPr lang="en-US" sz="1100" dirty="0">
                          <a:effectLst/>
                          <a:latin typeface="+mn-lt"/>
                          <a:ea typeface="Calibri" panose="020F0502020204030204" pitchFamily="34" charset="0"/>
                        </a:rPr>
                        <a:t>14,522.22</a:t>
                      </a:r>
                      <a:endParaRPr lang="en-CA" sz="1100" dirty="0">
                        <a:effectLst/>
                        <a:latin typeface="+mn-lt"/>
                        <a:ea typeface="Calibri" panose="020F0502020204030204" pitchFamily="34" charset="0"/>
                      </a:endParaRPr>
                    </a:p>
                  </a:txBody>
                  <a:tcPr marL="68580" marR="68580" marT="0" marB="0" anchor="ctr"/>
                </a:tc>
                <a:tc>
                  <a:txBody>
                    <a:bodyPr/>
                    <a:lstStyle/>
                    <a:p>
                      <a:pPr algn="ctr"/>
                      <a:r>
                        <a:rPr lang="en-US" sz="1100" b="0" dirty="0">
                          <a:solidFill>
                            <a:srgbClr val="C00000"/>
                          </a:solidFill>
                          <a:effectLst/>
                          <a:latin typeface="+mn-lt"/>
                          <a:ea typeface="Calibri" panose="020F0502020204030204" pitchFamily="34" charset="0"/>
                        </a:rPr>
                        <a:t>-632.29</a:t>
                      </a:r>
                      <a:endParaRPr lang="en-CA" sz="1100" b="0" dirty="0">
                        <a:solidFill>
                          <a:srgbClr val="C00000"/>
                        </a:solidFill>
                        <a:effectLst/>
                        <a:latin typeface="+mn-lt"/>
                        <a:ea typeface="Calibri" panose="020F0502020204030204" pitchFamily="34" charset="0"/>
                      </a:endParaRPr>
                    </a:p>
                  </a:txBody>
                  <a:tcPr marL="68580" marR="68580" marT="0" marB="0" anchor="ctr"/>
                </a:tc>
                <a:tc>
                  <a:txBody>
                    <a:bodyPr/>
                    <a:lstStyle/>
                    <a:p>
                      <a:pPr algn="ctr"/>
                      <a:r>
                        <a:rPr lang="en-US" sz="1100" b="0" dirty="0">
                          <a:solidFill>
                            <a:srgbClr val="C00000"/>
                          </a:solidFill>
                          <a:effectLst/>
                          <a:latin typeface="+mn-lt"/>
                          <a:ea typeface="Calibri" panose="020F0502020204030204" pitchFamily="34" charset="0"/>
                        </a:rPr>
                        <a:t>-1,562.41</a:t>
                      </a:r>
                      <a:endParaRPr lang="en-CA" sz="1100" b="0" dirty="0">
                        <a:solidFill>
                          <a:srgbClr val="C00000"/>
                        </a:solidFill>
                        <a:effectLst/>
                        <a:latin typeface="+mn-lt"/>
                        <a:ea typeface="Calibri" panose="020F0502020204030204" pitchFamily="34" charset="0"/>
                      </a:endParaRPr>
                    </a:p>
                  </a:txBody>
                  <a:tcPr marL="68580" marR="68580" marT="0" marB="0" anchor="ctr"/>
                </a:tc>
                <a:extLst>
                  <a:ext uri="{0D108BD9-81ED-4DB2-BD59-A6C34878D82A}">
                    <a16:rowId xmlns:a16="http://schemas.microsoft.com/office/drawing/2014/main" val="895674479"/>
                  </a:ext>
                </a:extLst>
              </a:tr>
              <a:tr h="314501">
                <a:tc>
                  <a:txBody>
                    <a:bodyPr/>
                    <a:lstStyle/>
                    <a:p>
                      <a:pPr algn="l" fontAlgn="b"/>
                      <a:r>
                        <a:rPr lang="en-CA" sz="1100" u="none" strike="noStrike" dirty="0">
                          <a:effectLst/>
                          <a:latin typeface="+mn-lt"/>
                        </a:rPr>
                        <a:t>Front of Yonge</a:t>
                      </a:r>
                      <a:endParaRPr lang="en-CA" sz="1100" b="1" i="0" u="none" strike="noStrike" dirty="0">
                        <a:solidFill>
                          <a:srgbClr val="000000"/>
                        </a:solidFill>
                        <a:effectLst/>
                        <a:latin typeface="+mn-lt"/>
                      </a:endParaRPr>
                    </a:p>
                  </a:txBody>
                  <a:tcPr marL="85725" marR="9525" marT="9525" marB="0" anchor="b">
                    <a:noFill/>
                  </a:tcPr>
                </a:tc>
                <a:tc>
                  <a:txBody>
                    <a:bodyPr/>
                    <a:lstStyle/>
                    <a:p>
                      <a:pPr algn="ctr"/>
                      <a:r>
                        <a:rPr lang="en-CA" sz="1100">
                          <a:solidFill>
                            <a:srgbClr val="000000"/>
                          </a:solidFill>
                          <a:effectLst/>
                          <a:latin typeface="+mn-lt"/>
                          <a:ea typeface="Calibri" panose="020F0502020204030204" pitchFamily="34" charset="0"/>
                        </a:rPr>
                        <a:t>606.37</a:t>
                      </a:r>
                      <a:endParaRPr lang="en-CA" sz="1100">
                        <a:effectLst/>
                        <a:latin typeface="+mn-lt"/>
                        <a:ea typeface="Calibri" panose="020F0502020204030204" pitchFamily="34" charset="0"/>
                      </a:endParaRPr>
                    </a:p>
                  </a:txBody>
                  <a:tcPr marL="68580" marR="68580" marT="0" marB="0" anchor="ctr">
                    <a:noFill/>
                  </a:tcPr>
                </a:tc>
                <a:tc>
                  <a:txBody>
                    <a:bodyPr/>
                    <a:lstStyle/>
                    <a:p>
                      <a:pPr algn="ctr"/>
                      <a:r>
                        <a:rPr lang="en-CA" sz="1100">
                          <a:solidFill>
                            <a:srgbClr val="000000"/>
                          </a:solidFill>
                          <a:effectLst/>
                          <a:latin typeface="+mn-lt"/>
                          <a:ea typeface="Calibri" panose="020F0502020204030204" pitchFamily="34" charset="0"/>
                        </a:rPr>
                        <a:t>1,498.37</a:t>
                      </a:r>
                      <a:endParaRPr lang="en-CA" sz="1100">
                        <a:effectLst/>
                        <a:latin typeface="+mn-lt"/>
                        <a:ea typeface="Calibri" panose="020F0502020204030204" pitchFamily="34" charset="0"/>
                      </a:endParaRPr>
                    </a:p>
                  </a:txBody>
                  <a:tcPr marL="68580" marR="68580" marT="0" marB="0" anchor="ctr">
                    <a:noFill/>
                  </a:tcPr>
                </a:tc>
                <a:tc>
                  <a:txBody>
                    <a:bodyPr/>
                    <a:lstStyle/>
                    <a:p>
                      <a:pPr algn="ctr"/>
                      <a:r>
                        <a:rPr lang="en-US" sz="1100" dirty="0">
                          <a:solidFill>
                            <a:srgbClr val="000000"/>
                          </a:solidFill>
                          <a:effectLst/>
                          <a:latin typeface="+mn-lt"/>
                          <a:ea typeface="Calibri" panose="020F0502020204030204" pitchFamily="34" charset="0"/>
                        </a:rPr>
                        <a:t>6</a:t>
                      </a:r>
                      <a:r>
                        <a:rPr lang="en-CA" sz="1100" dirty="0">
                          <a:solidFill>
                            <a:srgbClr val="000000"/>
                          </a:solidFill>
                          <a:effectLst/>
                          <a:latin typeface="+mn-lt"/>
                          <a:ea typeface="Calibri" panose="020F0502020204030204" pitchFamily="34" charset="0"/>
                        </a:rPr>
                        <a:t>59.25</a:t>
                      </a:r>
                      <a:endParaRPr lang="en-CA" sz="1100" dirty="0">
                        <a:effectLst/>
                        <a:latin typeface="+mn-lt"/>
                        <a:ea typeface="Calibri" panose="020F0502020204030204" pitchFamily="34" charset="0"/>
                      </a:endParaRPr>
                    </a:p>
                  </a:txBody>
                  <a:tcPr marL="68580" marR="68580" marT="0" marB="0" anchor="ctr">
                    <a:noFill/>
                  </a:tcPr>
                </a:tc>
                <a:tc>
                  <a:txBody>
                    <a:bodyPr/>
                    <a:lstStyle/>
                    <a:p>
                      <a:pPr algn="ctr"/>
                      <a:r>
                        <a:rPr lang="en-US" sz="1100" dirty="0">
                          <a:effectLst/>
                          <a:latin typeface="+mn-lt"/>
                          <a:ea typeface="Calibri" panose="020F0502020204030204" pitchFamily="34" charset="0"/>
                        </a:rPr>
                        <a:t>1,629.05</a:t>
                      </a:r>
                      <a:endParaRPr lang="en-CA" sz="1100" dirty="0">
                        <a:effectLst/>
                        <a:latin typeface="+mn-lt"/>
                        <a:ea typeface="Calibri" panose="020F0502020204030204" pitchFamily="34" charset="0"/>
                      </a:endParaRPr>
                    </a:p>
                  </a:txBody>
                  <a:tcPr marL="68580" marR="68580" marT="0" marB="0" anchor="ctr">
                    <a:noFill/>
                  </a:tcPr>
                </a:tc>
                <a:tc>
                  <a:txBody>
                    <a:bodyPr/>
                    <a:lstStyle/>
                    <a:p>
                      <a:pPr algn="ctr"/>
                      <a:r>
                        <a:rPr lang="en-US" sz="1100" dirty="0">
                          <a:effectLst/>
                          <a:latin typeface="+mn-lt"/>
                          <a:ea typeface="Calibri" panose="020F0502020204030204" pitchFamily="34" charset="0"/>
                        </a:rPr>
                        <a:t>52.88</a:t>
                      </a:r>
                      <a:endParaRPr lang="en-CA" sz="1100" dirty="0">
                        <a:effectLst/>
                        <a:latin typeface="+mn-lt"/>
                        <a:ea typeface="Calibri" panose="020F0502020204030204" pitchFamily="34" charset="0"/>
                      </a:endParaRPr>
                    </a:p>
                  </a:txBody>
                  <a:tcPr marL="68580" marR="68580" marT="0" marB="0" anchor="ctr">
                    <a:noFill/>
                  </a:tcPr>
                </a:tc>
                <a:tc>
                  <a:txBody>
                    <a:bodyPr/>
                    <a:lstStyle/>
                    <a:p>
                      <a:pPr algn="ctr"/>
                      <a:r>
                        <a:rPr lang="en-US" sz="1100" dirty="0">
                          <a:effectLst/>
                          <a:latin typeface="+mn-lt"/>
                          <a:ea typeface="Calibri" panose="020F0502020204030204" pitchFamily="34" charset="0"/>
                        </a:rPr>
                        <a:t>130.68</a:t>
                      </a:r>
                      <a:endParaRPr lang="en-CA" sz="1100" dirty="0">
                        <a:effectLst/>
                        <a:latin typeface="+mn-lt"/>
                        <a:ea typeface="Calibri" panose="020F0502020204030204" pitchFamily="34" charset="0"/>
                      </a:endParaRPr>
                    </a:p>
                  </a:txBody>
                  <a:tcPr marL="68580" marR="68580" marT="0" marB="0" anchor="ctr">
                    <a:noFill/>
                  </a:tcPr>
                </a:tc>
                <a:extLst>
                  <a:ext uri="{0D108BD9-81ED-4DB2-BD59-A6C34878D82A}">
                    <a16:rowId xmlns:a16="http://schemas.microsoft.com/office/drawing/2014/main" val="4212867398"/>
                  </a:ext>
                </a:extLst>
              </a:tr>
              <a:tr h="314501">
                <a:tc>
                  <a:txBody>
                    <a:bodyPr/>
                    <a:lstStyle/>
                    <a:p>
                      <a:pPr algn="l" fontAlgn="b"/>
                      <a:r>
                        <a:rPr lang="en-CA" sz="1100" u="none" strike="noStrike">
                          <a:effectLst/>
                          <a:latin typeface="+mn-lt"/>
                        </a:rPr>
                        <a:t>Athens</a:t>
                      </a:r>
                      <a:endParaRPr lang="en-CA" sz="1100" b="1" i="0" u="none" strike="noStrike">
                        <a:solidFill>
                          <a:srgbClr val="000000"/>
                        </a:solidFill>
                        <a:effectLst/>
                        <a:latin typeface="+mn-lt"/>
                      </a:endParaRPr>
                    </a:p>
                  </a:txBody>
                  <a:tcPr marL="85725" marR="9525" marT="9525" marB="0" anchor="b"/>
                </a:tc>
                <a:tc>
                  <a:txBody>
                    <a:bodyPr/>
                    <a:lstStyle/>
                    <a:p>
                      <a:pPr algn="ctr"/>
                      <a:r>
                        <a:rPr lang="en-CA" sz="1100">
                          <a:effectLst/>
                          <a:latin typeface="+mn-lt"/>
                          <a:ea typeface="Calibri" panose="020F0502020204030204" pitchFamily="34" charset="0"/>
                        </a:rPr>
                        <a:t>2,165.83</a:t>
                      </a:r>
                    </a:p>
                  </a:txBody>
                  <a:tcPr marL="68580" marR="68580" marT="0" marB="0" anchor="ctr"/>
                </a:tc>
                <a:tc>
                  <a:txBody>
                    <a:bodyPr/>
                    <a:lstStyle/>
                    <a:p>
                      <a:pPr algn="ctr"/>
                      <a:r>
                        <a:rPr lang="en-CA" sz="1100">
                          <a:effectLst/>
                          <a:latin typeface="+mn-lt"/>
                          <a:ea typeface="Calibri" panose="020F0502020204030204" pitchFamily="34" charset="0"/>
                        </a:rPr>
                        <a:t>5,351.88</a:t>
                      </a:r>
                    </a:p>
                  </a:txBody>
                  <a:tcPr marL="68580" marR="68580" marT="0" marB="0" anchor="ctr"/>
                </a:tc>
                <a:tc>
                  <a:txBody>
                    <a:bodyPr/>
                    <a:lstStyle/>
                    <a:p>
                      <a:pPr algn="ctr"/>
                      <a:r>
                        <a:rPr lang="en-US" sz="1100" dirty="0">
                          <a:effectLst/>
                          <a:latin typeface="+mn-lt"/>
                          <a:ea typeface="Calibri" panose="020F0502020204030204" pitchFamily="34" charset="0"/>
                        </a:rPr>
                        <a:t>2,424.12</a:t>
                      </a:r>
                      <a:endParaRPr lang="en-CA" sz="1100" dirty="0">
                        <a:effectLst/>
                        <a:latin typeface="+mn-lt"/>
                        <a:ea typeface="Calibri" panose="020F0502020204030204" pitchFamily="34" charset="0"/>
                      </a:endParaRPr>
                    </a:p>
                  </a:txBody>
                  <a:tcPr marL="68580" marR="68580" marT="0" marB="0" anchor="ctr"/>
                </a:tc>
                <a:tc>
                  <a:txBody>
                    <a:bodyPr/>
                    <a:lstStyle/>
                    <a:p>
                      <a:pPr algn="ctr"/>
                      <a:r>
                        <a:rPr lang="en-US" sz="1100" dirty="0">
                          <a:effectLst/>
                          <a:latin typeface="+mn-lt"/>
                          <a:ea typeface="Calibri" panose="020F0502020204030204" pitchFamily="34" charset="0"/>
                        </a:rPr>
                        <a:t>5,990.13</a:t>
                      </a:r>
                      <a:endParaRPr lang="en-CA" sz="1100" dirty="0">
                        <a:effectLst/>
                        <a:latin typeface="+mn-lt"/>
                        <a:ea typeface="Calibri" panose="020F0502020204030204" pitchFamily="34" charset="0"/>
                      </a:endParaRPr>
                    </a:p>
                  </a:txBody>
                  <a:tcPr marL="68580" marR="68580" marT="0" marB="0" anchor="ctr"/>
                </a:tc>
                <a:tc>
                  <a:txBody>
                    <a:bodyPr/>
                    <a:lstStyle/>
                    <a:p>
                      <a:pPr algn="ctr"/>
                      <a:r>
                        <a:rPr lang="en-US" sz="1100" dirty="0">
                          <a:effectLst/>
                          <a:latin typeface="+mn-lt"/>
                          <a:ea typeface="Calibri" panose="020F0502020204030204" pitchFamily="34" charset="0"/>
                        </a:rPr>
                        <a:t>258.29</a:t>
                      </a:r>
                      <a:endParaRPr lang="en-CA" sz="1100" dirty="0">
                        <a:effectLst/>
                        <a:latin typeface="+mn-lt"/>
                        <a:ea typeface="Calibri" panose="020F0502020204030204" pitchFamily="34" charset="0"/>
                      </a:endParaRPr>
                    </a:p>
                  </a:txBody>
                  <a:tcPr marL="68580" marR="68580" marT="0" marB="0" anchor="ctr"/>
                </a:tc>
                <a:tc>
                  <a:txBody>
                    <a:bodyPr/>
                    <a:lstStyle/>
                    <a:p>
                      <a:pPr algn="ctr"/>
                      <a:r>
                        <a:rPr lang="en-US" sz="1100" dirty="0">
                          <a:effectLst/>
                          <a:latin typeface="+mn-lt"/>
                          <a:ea typeface="Calibri" panose="020F0502020204030204" pitchFamily="34" charset="0"/>
                        </a:rPr>
                        <a:t>638.25</a:t>
                      </a:r>
                      <a:endParaRPr lang="en-CA" sz="1100" dirty="0">
                        <a:effectLst/>
                        <a:latin typeface="+mn-lt"/>
                        <a:ea typeface="Calibri" panose="020F0502020204030204" pitchFamily="34" charset="0"/>
                      </a:endParaRPr>
                    </a:p>
                  </a:txBody>
                  <a:tcPr marL="68580" marR="68580" marT="0" marB="0" anchor="ctr"/>
                </a:tc>
                <a:extLst>
                  <a:ext uri="{0D108BD9-81ED-4DB2-BD59-A6C34878D82A}">
                    <a16:rowId xmlns:a16="http://schemas.microsoft.com/office/drawing/2014/main" val="1921888142"/>
                  </a:ext>
                </a:extLst>
              </a:tr>
              <a:tr h="314501">
                <a:tc>
                  <a:txBody>
                    <a:bodyPr/>
                    <a:lstStyle/>
                    <a:p>
                      <a:pPr algn="l" fontAlgn="b"/>
                      <a:r>
                        <a:rPr lang="en-CA" sz="1100" u="none" strike="noStrike" dirty="0">
                          <a:effectLst/>
                          <a:latin typeface="+mn-lt"/>
                        </a:rPr>
                        <a:t>Elizabethtown-</a:t>
                      </a:r>
                      <a:r>
                        <a:rPr lang="en-CA" sz="1100" u="none" strike="noStrike" dirty="0" err="1">
                          <a:effectLst/>
                          <a:latin typeface="+mn-lt"/>
                        </a:rPr>
                        <a:t>Kitley</a:t>
                      </a:r>
                      <a:endParaRPr lang="en-CA" sz="1100" b="1" i="0" u="none" strike="noStrike" dirty="0">
                        <a:solidFill>
                          <a:srgbClr val="000000"/>
                        </a:solidFill>
                        <a:effectLst/>
                        <a:latin typeface="+mn-lt"/>
                      </a:endParaRPr>
                    </a:p>
                  </a:txBody>
                  <a:tcPr marL="85725" marR="9525" marT="9525" marB="0" anchor="b">
                    <a:noFill/>
                  </a:tcPr>
                </a:tc>
                <a:tc>
                  <a:txBody>
                    <a:bodyPr/>
                    <a:lstStyle/>
                    <a:p>
                      <a:pPr algn="ctr"/>
                      <a:r>
                        <a:rPr lang="en-CA" sz="1100">
                          <a:solidFill>
                            <a:srgbClr val="000000"/>
                          </a:solidFill>
                          <a:effectLst/>
                          <a:latin typeface="+mn-lt"/>
                          <a:ea typeface="Calibri" panose="020F0502020204030204" pitchFamily="34" charset="0"/>
                        </a:rPr>
                        <a:t>8,863.44</a:t>
                      </a:r>
                      <a:endParaRPr lang="en-CA" sz="1100">
                        <a:effectLst/>
                        <a:latin typeface="+mn-lt"/>
                        <a:ea typeface="Calibri" panose="020F0502020204030204" pitchFamily="34" charset="0"/>
                      </a:endParaRPr>
                    </a:p>
                  </a:txBody>
                  <a:tcPr marL="68580" marR="68580" marT="0" marB="0" anchor="ctr">
                    <a:noFill/>
                  </a:tcPr>
                </a:tc>
                <a:tc>
                  <a:txBody>
                    <a:bodyPr/>
                    <a:lstStyle/>
                    <a:p>
                      <a:pPr algn="ctr"/>
                      <a:r>
                        <a:rPr lang="en-CA" sz="1100">
                          <a:solidFill>
                            <a:srgbClr val="000000"/>
                          </a:solidFill>
                          <a:effectLst/>
                          <a:latin typeface="+mn-lt"/>
                          <a:ea typeface="Calibri" panose="020F0502020204030204" pitchFamily="34" charset="0"/>
                        </a:rPr>
                        <a:t>21,902.02</a:t>
                      </a:r>
                      <a:endParaRPr lang="en-CA" sz="1100">
                        <a:effectLst/>
                        <a:latin typeface="+mn-lt"/>
                        <a:ea typeface="Calibri" panose="020F0502020204030204" pitchFamily="34" charset="0"/>
                      </a:endParaRPr>
                    </a:p>
                  </a:txBody>
                  <a:tcPr marL="68580" marR="68580" marT="0" marB="0" anchor="ctr">
                    <a:noFill/>
                  </a:tcPr>
                </a:tc>
                <a:tc>
                  <a:txBody>
                    <a:bodyPr/>
                    <a:lstStyle/>
                    <a:p>
                      <a:pPr algn="ctr"/>
                      <a:r>
                        <a:rPr lang="en-US" sz="1100" dirty="0">
                          <a:effectLst/>
                          <a:latin typeface="+mn-lt"/>
                          <a:ea typeface="Calibri" panose="020F0502020204030204" pitchFamily="34" charset="0"/>
                        </a:rPr>
                        <a:t>8,827.82</a:t>
                      </a:r>
                      <a:endParaRPr lang="en-CA" sz="1100" dirty="0">
                        <a:effectLst/>
                        <a:latin typeface="+mn-lt"/>
                        <a:ea typeface="Calibri" panose="020F0502020204030204" pitchFamily="34" charset="0"/>
                      </a:endParaRPr>
                    </a:p>
                  </a:txBody>
                  <a:tcPr marL="68580" marR="68580" marT="0" marB="0" anchor="ctr">
                    <a:noFill/>
                  </a:tcPr>
                </a:tc>
                <a:tc>
                  <a:txBody>
                    <a:bodyPr/>
                    <a:lstStyle/>
                    <a:p>
                      <a:pPr algn="ctr"/>
                      <a:r>
                        <a:rPr lang="en-US" sz="1100" dirty="0">
                          <a:effectLst/>
                          <a:latin typeface="+mn-lt"/>
                          <a:ea typeface="Calibri" panose="020F0502020204030204" pitchFamily="34" charset="0"/>
                        </a:rPr>
                        <a:t>21,814.00</a:t>
                      </a:r>
                      <a:endParaRPr lang="en-CA" sz="1100" dirty="0">
                        <a:effectLst/>
                        <a:latin typeface="+mn-lt"/>
                        <a:ea typeface="Calibri" panose="020F0502020204030204" pitchFamily="34" charset="0"/>
                      </a:endParaRPr>
                    </a:p>
                  </a:txBody>
                  <a:tcPr marL="68580" marR="68580" marT="0" marB="0" anchor="ctr">
                    <a:noFill/>
                  </a:tcPr>
                </a:tc>
                <a:tc>
                  <a:txBody>
                    <a:bodyPr/>
                    <a:lstStyle/>
                    <a:p>
                      <a:pPr algn="ctr"/>
                      <a:r>
                        <a:rPr lang="en-US" sz="1100" dirty="0">
                          <a:solidFill>
                            <a:srgbClr val="C00000"/>
                          </a:solidFill>
                          <a:effectLst/>
                          <a:latin typeface="+mn-lt"/>
                          <a:ea typeface="Calibri" panose="020F0502020204030204" pitchFamily="34" charset="0"/>
                        </a:rPr>
                        <a:t>-35.62</a:t>
                      </a:r>
                      <a:endParaRPr lang="en-CA" sz="1100" dirty="0">
                        <a:solidFill>
                          <a:srgbClr val="C00000"/>
                        </a:solidFill>
                        <a:effectLst/>
                        <a:latin typeface="+mn-lt"/>
                        <a:ea typeface="Calibri" panose="020F0502020204030204" pitchFamily="34" charset="0"/>
                      </a:endParaRPr>
                    </a:p>
                  </a:txBody>
                  <a:tcPr marL="68580" marR="68580" marT="0" marB="0" anchor="ctr">
                    <a:noFill/>
                  </a:tcPr>
                </a:tc>
                <a:tc>
                  <a:txBody>
                    <a:bodyPr/>
                    <a:lstStyle/>
                    <a:p>
                      <a:pPr algn="ctr"/>
                      <a:r>
                        <a:rPr lang="en-US" sz="1100" dirty="0">
                          <a:solidFill>
                            <a:srgbClr val="C00000"/>
                          </a:solidFill>
                          <a:effectLst/>
                          <a:latin typeface="+mn-lt"/>
                          <a:ea typeface="Calibri" panose="020F0502020204030204" pitchFamily="34" charset="0"/>
                        </a:rPr>
                        <a:t>-88.02</a:t>
                      </a:r>
                      <a:endParaRPr lang="en-CA" sz="1100" dirty="0">
                        <a:solidFill>
                          <a:srgbClr val="C00000"/>
                        </a:solidFill>
                        <a:effectLst/>
                        <a:latin typeface="+mn-lt"/>
                        <a:ea typeface="Calibri" panose="020F0502020204030204" pitchFamily="34" charset="0"/>
                      </a:endParaRPr>
                    </a:p>
                  </a:txBody>
                  <a:tcPr marL="68580" marR="68580" marT="0" marB="0" anchor="ctr">
                    <a:noFill/>
                  </a:tcPr>
                </a:tc>
                <a:extLst>
                  <a:ext uri="{0D108BD9-81ED-4DB2-BD59-A6C34878D82A}">
                    <a16:rowId xmlns:a16="http://schemas.microsoft.com/office/drawing/2014/main" val="3863674152"/>
                  </a:ext>
                </a:extLst>
              </a:tr>
              <a:tr h="314501">
                <a:tc>
                  <a:txBody>
                    <a:bodyPr/>
                    <a:lstStyle/>
                    <a:p>
                      <a:pPr algn="l" fontAlgn="b"/>
                      <a:r>
                        <a:rPr lang="en-CA" sz="1100" u="none" strike="noStrike">
                          <a:effectLst/>
                          <a:latin typeface="+mn-lt"/>
                        </a:rPr>
                        <a:t>Merrickville-Wolford</a:t>
                      </a:r>
                      <a:endParaRPr lang="en-CA" sz="1100" b="1" i="0" u="none" strike="noStrike">
                        <a:solidFill>
                          <a:srgbClr val="000000"/>
                        </a:solidFill>
                        <a:effectLst/>
                        <a:latin typeface="+mn-lt"/>
                      </a:endParaRPr>
                    </a:p>
                  </a:txBody>
                  <a:tcPr marL="85725" marR="9525" marT="9525" marB="0" anchor="b"/>
                </a:tc>
                <a:tc>
                  <a:txBody>
                    <a:bodyPr/>
                    <a:lstStyle/>
                    <a:p>
                      <a:pPr algn="ctr"/>
                      <a:r>
                        <a:rPr lang="en-CA" sz="1100">
                          <a:effectLst/>
                          <a:latin typeface="+mn-lt"/>
                          <a:ea typeface="Calibri" panose="020F0502020204030204" pitchFamily="34" charset="0"/>
                        </a:rPr>
                        <a:t>3,775.67</a:t>
                      </a:r>
                    </a:p>
                  </a:txBody>
                  <a:tcPr marL="68580" marR="68580" marT="0" marB="0" anchor="ctr"/>
                </a:tc>
                <a:tc>
                  <a:txBody>
                    <a:bodyPr/>
                    <a:lstStyle/>
                    <a:p>
                      <a:pPr algn="ctr"/>
                      <a:r>
                        <a:rPr lang="en-CA" sz="1100">
                          <a:effectLst/>
                          <a:latin typeface="+mn-lt"/>
                          <a:ea typeface="Calibri" panose="020F0502020204030204" pitchFamily="34" charset="0"/>
                        </a:rPr>
                        <a:t>9,329.88</a:t>
                      </a:r>
                    </a:p>
                  </a:txBody>
                  <a:tcPr marL="68580" marR="68580" marT="0" marB="0" anchor="ctr"/>
                </a:tc>
                <a:tc>
                  <a:txBody>
                    <a:bodyPr/>
                    <a:lstStyle/>
                    <a:p>
                      <a:pPr algn="ctr"/>
                      <a:r>
                        <a:rPr lang="en-US" sz="1100" dirty="0">
                          <a:effectLst/>
                          <a:latin typeface="+mn-lt"/>
                          <a:ea typeface="Calibri" panose="020F0502020204030204" pitchFamily="34" charset="0"/>
                        </a:rPr>
                        <a:t>3,787.62</a:t>
                      </a:r>
                      <a:endParaRPr lang="en-CA" sz="1100" dirty="0">
                        <a:effectLst/>
                        <a:latin typeface="+mn-lt"/>
                        <a:ea typeface="Calibri" panose="020F0502020204030204" pitchFamily="34" charset="0"/>
                      </a:endParaRPr>
                    </a:p>
                  </a:txBody>
                  <a:tcPr marL="68580" marR="68580" marT="0" marB="0" anchor="ctr"/>
                </a:tc>
                <a:tc>
                  <a:txBody>
                    <a:bodyPr/>
                    <a:lstStyle/>
                    <a:p>
                      <a:pPr algn="ctr"/>
                      <a:r>
                        <a:rPr lang="en-US" sz="1100" dirty="0">
                          <a:effectLst/>
                          <a:latin typeface="+mn-lt"/>
                          <a:ea typeface="Calibri" panose="020F0502020204030204" pitchFamily="34" charset="0"/>
                        </a:rPr>
                        <a:t>9,359.42</a:t>
                      </a:r>
                      <a:endParaRPr lang="en-CA" sz="1100" dirty="0">
                        <a:effectLst/>
                        <a:latin typeface="+mn-lt"/>
                        <a:ea typeface="Calibri" panose="020F0502020204030204" pitchFamily="34" charset="0"/>
                      </a:endParaRPr>
                    </a:p>
                  </a:txBody>
                  <a:tcPr marL="68580" marR="68580" marT="0" marB="0" anchor="ctr"/>
                </a:tc>
                <a:tc>
                  <a:txBody>
                    <a:bodyPr/>
                    <a:lstStyle/>
                    <a:p>
                      <a:pPr algn="ctr"/>
                      <a:r>
                        <a:rPr lang="en-US" sz="1100" dirty="0">
                          <a:effectLst/>
                          <a:latin typeface="+mn-lt"/>
                          <a:ea typeface="Calibri" panose="020F0502020204030204" pitchFamily="34" charset="0"/>
                        </a:rPr>
                        <a:t>11.95</a:t>
                      </a:r>
                      <a:endParaRPr lang="en-CA" sz="1100" dirty="0">
                        <a:effectLst/>
                        <a:latin typeface="+mn-lt"/>
                        <a:ea typeface="Calibri" panose="020F0502020204030204" pitchFamily="34" charset="0"/>
                      </a:endParaRPr>
                    </a:p>
                  </a:txBody>
                  <a:tcPr marL="68580" marR="68580" marT="0" marB="0" anchor="ctr"/>
                </a:tc>
                <a:tc>
                  <a:txBody>
                    <a:bodyPr/>
                    <a:lstStyle/>
                    <a:p>
                      <a:pPr algn="ctr"/>
                      <a:r>
                        <a:rPr lang="en-US" sz="1100" dirty="0">
                          <a:effectLst/>
                          <a:latin typeface="+mn-lt"/>
                          <a:ea typeface="Calibri" panose="020F0502020204030204" pitchFamily="34" charset="0"/>
                        </a:rPr>
                        <a:t>29.54</a:t>
                      </a:r>
                      <a:endParaRPr lang="en-CA" sz="1100" dirty="0">
                        <a:effectLst/>
                        <a:latin typeface="+mn-lt"/>
                        <a:ea typeface="Calibri" panose="020F0502020204030204" pitchFamily="34" charset="0"/>
                      </a:endParaRPr>
                    </a:p>
                  </a:txBody>
                  <a:tcPr marL="68580" marR="68580" marT="0" marB="0" anchor="ctr"/>
                </a:tc>
                <a:extLst>
                  <a:ext uri="{0D108BD9-81ED-4DB2-BD59-A6C34878D82A}">
                    <a16:rowId xmlns:a16="http://schemas.microsoft.com/office/drawing/2014/main" val="1951231507"/>
                  </a:ext>
                </a:extLst>
              </a:tr>
              <a:tr h="314501">
                <a:tc>
                  <a:txBody>
                    <a:bodyPr/>
                    <a:lstStyle/>
                    <a:p>
                      <a:pPr algn="l" fontAlgn="b"/>
                      <a:r>
                        <a:rPr lang="en-CA" sz="1100" u="none" strike="noStrike" dirty="0">
                          <a:effectLst/>
                          <a:latin typeface="+mn-lt"/>
                        </a:rPr>
                        <a:t>Leeds &amp; 1000 Islands</a:t>
                      </a:r>
                      <a:endParaRPr lang="en-CA" sz="1100" b="1" i="0" u="none" strike="noStrike" dirty="0">
                        <a:solidFill>
                          <a:srgbClr val="000000"/>
                        </a:solidFill>
                        <a:effectLst/>
                        <a:latin typeface="+mn-lt"/>
                      </a:endParaRPr>
                    </a:p>
                  </a:txBody>
                  <a:tcPr marL="85725" marR="9525" marT="9525" marB="0" anchor="b">
                    <a:noFill/>
                  </a:tcPr>
                </a:tc>
                <a:tc>
                  <a:txBody>
                    <a:bodyPr/>
                    <a:lstStyle/>
                    <a:p>
                      <a:pPr algn="ctr"/>
                      <a:r>
                        <a:rPr lang="en-CA" sz="1100">
                          <a:solidFill>
                            <a:srgbClr val="000000"/>
                          </a:solidFill>
                          <a:effectLst/>
                          <a:latin typeface="+mn-lt"/>
                          <a:ea typeface="Calibri" panose="020F0502020204030204" pitchFamily="34" charset="0"/>
                        </a:rPr>
                        <a:t>10,724.75</a:t>
                      </a:r>
                      <a:endParaRPr lang="en-CA" sz="1100">
                        <a:effectLst/>
                        <a:latin typeface="+mn-lt"/>
                        <a:ea typeface="Calibri" panose="020F0502020204030204" pitchFamily="34" charset="0"/>
                      </a:endParaRPr>
                    </a:p>
                  </a:txBody>
                  <a:tcPr marL="68580" marR="68580" marT="0" marB="0" anchor="ctr">
                    <a:noFill/>
                  </a:tcPr>
                </a:tc>
                <a:tc>
                  <a:txBody>
                    <a:bodyPr/>
                    <a:lstStyle/>
                    <a:p>
                      <a:pPr algn="ctr"/>
                      <a:r>
                        <a:rPr lang="en-CA" sz="1100">
                          <a:solidFill>
                            <a:srgbClr val="000000"/>
                          </a:solidFill>
                          <a:effectLst/>
                          <a:latin typeface="+mn-lt"/>
                          <a:ea typeface="Calibri" panose="020F0502020204030204" pitchFamily="34" charset="0"/>
                        </a:rPr>
                        <a:t>26,501.42</a:t>
                      </a:r>
                      <a:endParaRPr lang="en-CA" sz="1100">
                        <a:effectLst/>
                        <a:latin typeface="+mn-lt"/>
                        <a:ea typeface="Calibri" panose="020F0502020204030204" pitchFamily="34" charset="0"/>
                      </a:endParaRPr>
                    </a:p>
                  </a:txBody>
                  <a:tcPr marL="68580" marR="68580" marT="0" marB="0" anchor="ctr">
                    <a:noFill/>
                  </a:tcPr>
                </a:tc>
                <a:tc>
                  <a:txBody>
                    <a:bodyPr/>
                    <a:lstStyle/>
                    <a:p>
                      <a:pPr algn="ctr"/>
                      <a:r>
                        <a:rPr lang="en-US" sz="1100" dirty="0">
                          <a:effectLst/>
                          <a:latin typeface="+mn-lt"/>
                          <a:ea typeface="Calibri" panose="020F0502020204030204" pitchFamily="34" charset="0"/>
                        </a:rPr>
                        <a:t>10,655.27</a:t>
                      </a:r>
                      <a:endParaRPr lang="en-CA" sz="1100" dirty="0">
                        <a:effectLst/>
                        <a:latin typeface="+mn-lt"/>
                        <a:ea typeface="Calibri" panose="020F0502020204030204" pitchFamily="34" charset="0"/>
                      </a:endParaRPr>
                    </a:p>
                  </a:txBody>
                  <a:tcPr marL="68580" marR="68580" marT="0" marB="0" anchor="ctr">
                    <a:noFill/>
                  </a:tcPr>
                </a:tc>
                <a:tc>
                  <a:txBody>
                    <a:bodyPr/>
                    <a:lstStyle/>
                    <a:p>
                      <a:pPr algn="ctr"/>
                      <a:r>
                        <a:rPr lang="en-US" sz="1100" dirty="0">
                          <a:effectLst/>
                          <a:latin typeface="+mn-lt"/>
                          <a:ea typeface="Calibri" panose="020F0502020204030204" pitchFamily="34" charset="0"/>
                        </a:rPr>
                        <a:t>26,329.76</a:t>
                      </a:r>
                      <a:endParaRPr lang="en-CA" sz="1100" dirty="0">
                        <a:effectLst/>
                        <a:latin typeface="+mn-lt"/>
                        <a:ea typeface="Calibri" panose="020F0502020204030204" pitchFamily="34" charset="0"/>
                      </a:endParaRPr>
                    </a:p>
                  </a:txBody>
                  <a:tcPr marL="68580" marR="68580" marT="0" marB="0" anchor="ctr">
                    <a:noFill/>
                  </a:tcPr>
                </a:tc>
                <a:tc>
                  <a:txBody>
                    <a:bodyPr/>
                    <a:lstStyle/>
                    <a:p>
                      <a:pPr algn="ctr"/>
                      <a:r>
                        <a:rPr lang="en-US" sz="1100" dirty="0">
                          <a:solidFill>
                            <a:srgbClr val="C00000"/>
                          </a:solidFill>
                          <a:effectLst/>
                          <a:latin typeface="+mn-lt"/>
                          <a:ea typeface="Calibri" panose="020F0502020204030204" pitchFamily="34" charset="0"/>
                        </a:rPr>
                        <a:t>-69.48</a:t>
                      </a:r>
                      <a:endParaRPr lang="en-CA" sz="1100" dirty="0">
                        <a:solidFill>
                          <a:srgbClr val="C00000"/>
                        </a:solidFill>
                        <a:effectLst/>
                        <a:latin typeface="+mn-lt"/>
                        <a:ea typeface="Calibri" panose="020F0502020204030204" pitchFamily="34" charset="0"/>
                      </a:endParaRPr>
                    </a:p>
                  </a:txBody>
                  <a:tcPr marL="68580" marR="68580" marT="0" marB="0" anchor="ctr">
                    <a:noFill/>
                  </a:tcPr>
                </a:tc>
                <a:tc>
                  <a:txBody>
                    <a:bodyPr/>
                    <a:lstStyle/>
                    <a:p>
                      <a:pPr algn="ctr"/>
                      <a:r>
                        <a:rPr lang="en-US" sz="1100" dirty="0">
                          <a:solidFill>
                            <a:srgbClr val="C00000"/>
                          </a:solidFill>
                          <a:effectLst/>
                          <a:latin typeface="+mn-lt"/>
                          <a:ea typeface="Calibri" panose="020F0502020204030204" pitchFamily="34" charset="0"/>
                        </a:rPr>
                        <a:t>-171.66</a:t>
                      </a:r>
                      <a:endParaRPr lang="en-CA" sz="1100" dirty="0">
                        <a:solidFill>
                          <a:srgbClr val="C00000"/>
                        </a:solidFill>
                        <a:effectLst/>
                        <a:latin typeface="+mn-lt"/>
                        <a:ea typeface="Calibri" panose="020F0502020204030204" pitchFamily="34" charset="0"/>
                      </a:endParaRPr>
                    </a:p>
                  </a:txBody>
                  <a:tcPr marL="68580" marR="68580" marT="0" marB="0" anchor="ctr">
                    <a:noFill/>
                  </a:tcPr>
                </a:tc>
                <a:extLst>
                  <a:ext uri="{0D108BD9-81ED-4DB2-BD59-A6C34878D82A}">
                    <a16:rowId xmlns:a16="http://schemas.microsoft.com/office/drawing/2014/main" val="2882594183"/>
                  </a:ext>
                </a:extLst>
              </a:tr>
              <a:tr h="314501">
                <a:tc>
                  <a:txBody>
                    <a:bodyPr/>
                    <a:lstStyle/>
                    <a:p>
                      <a:pPr algn="l" fontAlgn="b"/>
                      <a:r>
                        <a:rPr lang="en-CA" sz="1100" u="none" strike="noStrike" dirty="0">
                          <a:effectLst/>
                          <a:latin typeface="+mn-lt"/>
                        </a:rPr>
                        <a:t>Rideau Lakes</a:t>
                      </a:r>
                      <a:endParaRPr lang="en-CA" sz="1100" b="1" i="0" u="none" strike="noStrike" dirty="0">
                        <a:solidFill>
                          <a:srgbClr val="000000"/>
                        </a:solidFill>
                        <a:effectLst/>
                        <a:latin typeface="+mn-lt"/>
                      </a:endParaRPr>
                    </a:p>
                  </a:txBody>
                  <a:tcPr marL="85725" marR="9525" marT="9525" marB="0" anchor="b">
                    <a:lnB w="12700" cap="flat" cmpd="sng" algn="ctr">
                      <a:solidFill>
                        <a:schemeClr val="tx1"/>
                      </a:solidFill>
                      <a:prstDash val="solid"/>
                      <a:round/>
                      <a:headEnd type="none" w="med" len="med"/>
                      <a:tailEnd type="none" w="med" len="med"/>
                    </a:lnB>
                  </a:tcPr>
                </a:tc>
                <a:tc>
                  <a:txBody>
                    <a:bodyPr/>
                    <a:lstStyle/>
                    <a:p>
                      <a:pPr algn="ctr"/>
                      <a:r>
                        <a:rPr lang="en-CA" sz="1100" dirty="0">
                          <a:effectLst/>
                          <a:latin typeface="+mn-lt"/>
                          <a:ea typeface="Calibri" panose="020F0502020204030204" pitchFamily="34" charset="0"/>
                        </a:rPr>
                        <a:t>8,103.85</a:t>
                      </a: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r>
                        <a:rPr lang="en-CA" sz="1100" dirty="0">
                          <a:effectLst/>
                          <a:latin typeface="+mn-lt"/>
                          <a:ea typeface="Calibri" panose="020F0502020204030204" pitchFamily="34" charset="0"/>
                        </a:rPr>
                        <a:t>20,025.09</a:t>
                      </a: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r>
                        <a:rPr lang="en-US" sz="1100" dirty="0">
                          <a:effectLst/>
                          <a:latin typeface="+mn-lt"/>
                          <a:ea typeface="Calibri" panose="020F0502020204030204" pitchFamily="34" charset="0"/>
                        </a:rPr>
                        <a:t>7,871.76</a:t>
                      </a:r>
                      <a:endParaRPr lang="en-CA" sz="1100" dirty="0">
                        <a:effectLst/>
                        <a:latin typeface="+mn-lt"/>
                        <a:ea typeface="Calibri" panose="020F050202020403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r>
                        <a:rPr lang="en-US" sz="1100" dirty="0">
                          <a:effectLst/>
                          <a:latin typeface="+mn-lt"/>
                          <a:ea typeface="Calibri" panose="020F0502020204030204" pitchFamily="34" charset="0"/>
                        </a:rPr>
                        <a:t>19,451.54</a:t>
                      </a:r>
                      <a:endParaRPr lang="en-CA" sz="1100" dirty="0">
                        <a:effectLst/>
                        <a:latin typeface="+mn-lt"/>
                        <a:ea typeface="Calibri" panose="020F050202020403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r>
                        <a:rPr lang="en-US" sz="1100" dirty="0">
                          <a:solidFill>
                            <a:srgbClr val="C00000"/>
                          </a:solidFill>
                          <a:effectLst/>
                          <a:latin typeface="+mn-lt"/>
                          <a:ea typeface="Calibri" panose="020F0502020204030204" pitchFamily="34" charset="0"/>
                        </a:rPr>
                        <a:t>-232.09</a:t>
                      </a:r>
                      <a:endParaRPr lang="en-CA" sz="1100" dirty="0">
                        <a:solidFill>
                          <a:srgbClr val="C00000"/>
                        </a:solidFill>
                        <a:effectLst/>
                        <a:latin typeface="+mn-lt"/>
                        <a:ea typeface="Calibri" panose="020F050202020403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r>
                        <a:rPr lang="en-US" sz="1100" dirty="0">
                          <a:solidFill>
                            <a:srgbClr val="C00000"/>
                          </a:solidFill>
                          <a:effectLst/>
                          <a:latin typeface="+mn-lt"/>
                          <a:ea typeface="Calibri" panose="020F0502020204030204" pitchFamily="34" charset="0"/>
                        </a:rPr>
                        <a:t>-573.55</a:t>
                      </a:r>
                      <a:endParaRPr lang="en-CA" sz="1100" dirty="0">
                        <a:solidFill>
                          <a:srgbClr val="C00000"/>
                        </a:solidFill>
                        <a:effectLst/>
                        <a:latin typeface="+mn-lt"/>
                        <a:ea typeface="Calibri" panose="020F0502020204030204" pitchFamily="34" charset="0"/>
                      </a:endParaRPr>
                    </a:p>
                  </a:txBody>
                  <a:tcPr marL="68580" marR="6858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4795284"/>
                  </a:ext>
                </a:extLst>
              </a:tr>
              <a:tr h="314501">
                <a:tc>
                  <a:txBody>
                    <a:bodyPr/>
                    <a:lstStyle/>
                    <a:p>
                      <a:pPr algn="r" fontAlgn="b"/>
                      <a:r>
                        <a:rPr lang="en-US" sz="1100" b="1" i="0" u="none" strike="noStrike" dirty="0">
                          <a:solidFill>
                            <a:srgbClr val="000000"/>
                          </a:solidFill>
                          <a:effectLst/>
                          <a:latin typeface="+mn-lt"/>
                        </a:rPr>
                        <a:t>TOTALS:</a:t>
                      </a:r>
                      <a:endParaRPr lang="en-CA" sz="1100" b="1" i="0" u="none" strike="noStrike" dirty="0">
                        <a:solidFill>
                          <a:srgbClr val="000000"/>
                        </a:solidFill>
                        <a:effectLst/>
                        <a:latin typeface="+mn-lt"/>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100" b="1" dirty="0">
                          <a:effectLst/>
                          <a:latin typeface="+mn-lt"/>
                          <a:ea typeface="Calibri" panose="020F0502020204030204" pitchFamily="34" charset="0"/>
                        </a:rPr>
                        <a:t>62,965.03</a:t>
                      </a:r>
                      <a:endParaRPr lang="en-CA" sz="1100" dirty="0">
                        <a:effectLst/>
                        <a:latin typeface="+mn-lt"/>
                        <a:ea typeface="Calibri" panose="020F0502020204030204" pitchFamily="34"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100" b="1" dirty="0">
                          <a:effectLst/>
                          <a:latin typeface="+mn-lt"/>
                          <a:ea typeface="Calibri" panose="020F0502020204030204" pitchFamily="34" charset="0"/>
                        </a:rPr>
                        <a:t>155,589.91</a:t>
                      </a:r>
                      <a:endParaRPr lang="en-CA" sz="1100" dirty="0">
                        <a:effectLst/>
                        <a:latin typeface="+mn-lt"/>
                        <a:ea typeface="Calibri" panose="020F0502020204030204" pitchFamily="34"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b="1" dirty="0">
                          <a:solidFill>
                            <a:srgbClr val="000000"/>
                          </a:solidFill>
                          <a:effectLst/>
                          <a:latin typeface="+mn-lt"/>
                          <a:ea typeface="Calibri" panose="020F0502020204030204" pitchFamily="34" charset="0"/>
                        </a:rPr>
                        <a:t>6</a:t>
                      </a:r>
                      <a:r>
                        <a:rPr lang="en-CA" sz="1100" b="1" dirty="0">
                          <a:solidFill>
                            <a:srgbClr val="000000"/>
                          </a:solidFill>
                          <a:effectLst/>
                          <a:latin typeface="+mn-lt"/>
                          <a:ea typeface="Calibri" panose="020F0502020204030204" pitchFamily="34" charset="0"/>
                        </a:rPr>
                        <a:t>0,770.87</a:t>
                      </a:r>
                      <a:endParaRPr lang="en-CA" sz="1100" dirty="0">
                        <a:effectLst/>
                        <a:latin typeface="+mn-lt"/>
                        <a:ea typeface="Calibri" panose="020F0502020204030204" pitchFamily="34"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b="1" dirty="0">
                          <a:effectLst/>
                          <a:latin typeface="+mn-lt"/>
                          <a:ea typeface="Calibri" panose="020F0502020204030204" pitchFamily="34" charset="0"/>
                        </a:rPr>
                        <a:t>150,168.06</a:t>
                      </a:r>
                      <a:endParaRPr lang="en-CA" sz="1100" b="1" dirty="0">
                        <a:effectLst/>
                        <a:latin typeface="+mn-lt"/>
                        <a:ea typeface="Calibri" panose="020F0502020204030204" pitchFamily="34"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dirty="0">
                          <a:solidFill>
                            <a:srgbClr val="C00000"/>
                          </a:solidFill>
                          <a:effectLst/>
                          <a:latin typeface="+mn-lt"/>
                          <a:ea typeface="Calibri" panose="020F0502020204030204" pitchFamily="34" charset="0"/>
                        </a:rPr>
                        <a:t>-2,194.16</a:t>
                      </a:r>
                      <a:endParaRPr lang="en-CA" sz="1100" dirty="0">
                        <a:solidFill>
                          <a:srgbClr val="C00000"/>
                        </a:solidFill>
                        <a:effectLst/>
                        <a:latin typeface="+mn-lt"/>
                        <a:ea typeface="Calibri" panose="020F0502020204030204" pitchFamily="34"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dirty="0">
                          <a:solidFill>
                            <a:srgbClr val="C00000"/>
                          </a:solidFill>
                          <a:effectLst/>
                          <a:latin typeface="+mn-lt"/>
                          <a:ea typeface="Calibri" panose="020F0502020204030204" pitchFamily="34" charset="0"/>
                        </a:rPr>
                        <a:t>-5,421.85</a:t>
                      </a:r>
                      <a:endParaRPr lang="en-CA" sz="1100" dirty="0">
                        <a:solidFill>
                          <a:srgbClr val="C00000"/>
                        </a:solidFill>
                        <a:effectLst/>
                        <a:latin typeface="+mn-lt"/>
                        <a:ea typeface="Calibri" panose="020F0502020204030204" pitchFamily="34"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98350339"/>
                  </a:ext>
                </a:extLst>
              </a:tr>
              <a:tr h="479418">
                <a:tc>
                  <a:txBody>
                    <a:bodyPr/>
                    <a:lstStyle/>
                    <a:p>
                      <a:pPr algn="r" fontAlgn="b"/>
                      <a:r>
                        <a:rPr lang="en-US" sz="1100" b="1" i="0" u="none" strike="noStrike" dirty="0">
                          <a:solidFill>
                            <a:srgbClr val="000000"/>
                          </a:solidFill>
                          <a:effectLst/>
                          <a:latin typeface="+mn-lt"/>
                        </a:rPr>
                        <a:t>Total Land Area in the Counties:</a:t>
                      </a:r>
                      <a:endParaRPr lang="en-CA" sz="1100" b="1"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1" i="0" u="none" strike="noStrike" dirty="0">
                          <a:solidFill>
                            <a:srgbClr val="000000"/>
                          </a:solidFill>
                          <a:effectLst/>
                          <a:latin typeface="+mn-lt"/>
                        </a:rPr>
                        <a:t>370,775.5</a:t>
                      </a:r>
                      <a:endParaRPr lang="en-CA" sz="1100" b="1" i="0" u="none" strike="noStrike" dirty="0">
                        <a:solidFill>
                          <a:srgbClr val="000000"/>
                        </a:solidFill>
                        <a:effectLst/>
                        <a:latin typeface="+mn-lt"/>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1" i="0" u="none" strike="noStrike" dirty="0">
                          <a:solidFill>
                            <a:srgbClr val="000000"/>
                          </a:solidFill>
                          <a:effectLst/>
                          <a:latin typeface="+mn-lt"/>
                        </a:rPr>
                        <a:t>916,206.3</a:t>
                      </a:r>
                      <a:endParaRPr lang="en-CA" sz="1100" b="1" i="0" u="none" strike="noStrike" dirty="0">
                        <a:solidFill>
                          <a:srgbClr val="000000"/>
                        </a:solidFill>
                        <a:effectLst/>
                        <a:latin typeface="+mn-lt"/>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100" b="1" i="0" u="none" strike="noStrike" dirty="0">
                          <a:solidFill>
                            <a:srgbClr val="000000"/>
                          </a:solidFill>
                          <a:effectLst/>
                          <a:latin typeface="+mn-lt"/>
                        </a:rPr>
                        <a:t>Percent of Total Land Area in Recommended System:</a:t>
                      </a:r>
                      <a:endParaRPr lang="en-CA" sz="1100" b="1"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fontAlgn="b"/>
                      <a:endParaRPr lang="en-CA" sz="1100" b="1" i="0" u="none" strike="noStrike" dirty="0">
                        <a:solidFill>
                          <a:srgbClr val="000000"/>
                        </a:solidFill>
                        <a:effectLst/>
                        <a:latin typeface="+mn-lt"/>
                      </a:endParaRPr>
                    </a:p>
                  </a:txBody>
                  <a:tcPr marL="9525" marR="9525" marT="9525" marB="0" anchor="b">
                    <a:noFill/>
                  </a:tcPr>
                </a:tc>
                <a:tc gridSpan="2">
                  <a:txBody>
                    <a:bodyPr/>
                    <a:lstStyle/>
                    <a:p>
                      <a:pPr algn="ctr" fontAlgn="b"/>
                      <a:r>
                        <a:rPr lang="en-US" sz="1100" b="1" i="0" u="none" strike="noStrike" dirty="0">
                          <a:solidFill>
                            <a:srgbClr val="000000"/>
                          </a:solidFill>
                          <a:effectLst/>
                          <a:latin typeface="+mn-lt"/>
                        </a:rPr>
                        <a:t>16.39%</a:t>
                      </a:r>
                      <a:endParaRPr lang="en-CA" sz="1100" b="1" i="0" u="none" strike="noStrike" dirty="0">
                        <a:solidFill>
                          <a:srgbClr val="000000"/>
                        </a:solidFill>
                        <a:effectLst/>
                        <a:latin typeface="+mn-lt"/>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fontAlgn="b"/>
                      <a:endParaRPr lang="en-CA" sz="1100" b="1" i="0" u="none" strike="noStrike" dirty="0">
                        <a:solidFill>
                          <a:srgbClr val="000000"/>
                        </a:solidFill>
                        <a:effectLst/>
                        <a:latin typeface="+mn-lt"/>
                      </a:endParaRPr>
                    </a:p>
                  </a:txBody>
                  <a:tcPr marL="9525" marR="9525" marT="9525" marB="0" anchor="b">
                    <a:noFill/>
                  </a:tcPr>
                </a:tc>
                <a:extLst>
                  <a:ext uri="{0D108BD9-81ED-4DB2-BD59-A6C34878D82A}">
                    <a16:rowId xmlns:a16="http://schemas.microsoft.com/office/drawing/2014/main" val="4022593084"/>
                  </a:ext>
                </a:extLst>
              </a:tr>
            </a:tbl>
          </a:graphicData>
        </a:graphic>
      </p:graphicFrame>
    </p:spTree>
    <p:extLst>
      <p:ext uri="{BB962C8B-B14F-4D97-AF65-F5344CB8AC3E}">
        <p14:creationId xmlns:p14="http://schemas.microsoft.com/office/powerpoint/2010/main" val="9030927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0A931-F348-4A41-A5F4-69657F3CA0F6}"/>
              </a:ext>
            </a:extLst>
          </p:cNvPr>
          <p:cNvSpPr>
            <a:spLocks noGrp="1"/>
          </p:cNvSpPr>
          <p:nvPr>
            <p:ph type="title"/>
          </p:nvPr>
        </p:nvSpPr>
        <p:spPr>
          <a:xfrm>
            <a:off x="914513" y="484698"/>
            <a:ext cx="5982676" cy="909760"/>
          </a:xfrm>
        </p:spPr>
        <p:txBody>
          <a:bodyPr>
            <a:normAutofit/>
          </a:bodyPr>
          <a:lstStyle/>
          <a:p>
            <a:r>
              <a:rPr lang="en-US" sz="4400" dirty="0">
                <a:solidFill>
                  <a:schemeClr val="accent1">
                    <a:lumMod val="50000"/>
                  </a:schemeClr>
                </a:solidFill>
              </a:rPr>
              <a:t>Final Project Steps</a:t>
            </a:r>
          </a:p>
        </p:txBody>
      </p:sp>
      <p:sp>
        <p:nvSpPr>
          <p:cNvPr id="39" name="Slide Number Placeholder 38">
            <a:extLst>
              <a:ext uri="{FF2B5EF4-FFF2-40B4-BE49-F238E27FC236}">
                <a16:creationId xmlns:a16="http://schemas.microsoft.com/office/drawing/2014/main" id="{25AC8E0E-F9A1-4D3C-8AB5-4C215FD5C66A}"/>
              </a:ext>
            </a:extLst>
          </p:cNvPr>
          <p:cNvSpPr>
            <a:spLocks noGrp="1"/>
          </p:cNvSpPr>
          <p:nvPr>
            <p:ph type="sldNum" sz="quarter" idx="4"/>
          </p:nvPr>
        </p:nvSpPr>
        <p:spPr/>
        <p:txBody>
          <a:bodyPr/>
          <a:lstStyle/>
          <a:p>
            <a:fld id="{294A09A9-5501-47C1-A89A-A340965A2BE2}" type="slidenum">
              <a:rPr lang="en-US" smtClean="0"/>
              <a:pPr/>
              <a:t>11</a:t>
            </a:fld>
            <a:endParaRPr lang="en-US" dirty="0"/>
          </a:p>
        </p:txBody>
      </p:sp>
      <p:pic>
        <p:nvPicPr>
          <p:cNvPr id="7" name="Picture 6">
            <a:extLst>
              <a:ext uri="{FF2B5EF4-FFF2-40B4-BE49-F238E27FC236}">
                <a16:creationId xmlns:a16="http://schemas.microsoft.com/office/drawing/2014/main" id="{32C04FB0-DDF9-A3B9-EE0A-8C2C463AF828}"/>
              </a:ext>
            </a:extLst>
          </p:cNvPr>
          <p:cNvPicPr>
            <a:picLocks noChangeAspect="1"/>
          </p:cNvPicPr>
          <p:nvPr/>
        </p:nvPicPr>
        <p:blipFill rotWithShape="1">
          <a:blip r:embed="rId2"/>
          <a:srcRect l="15714" t="20857" r="78357" b="68476"/>
          <a:stretch/>
        </p:blipFill>
        <p:spPr>
          <a:xfrm>
            <a:off x="914513" y="6152096"/>
            <a:ext cx="1542360" cy="669771"/>
          </a:xfrm>
          <a:prstGeom prst="rect">
            <a:avLst/>
          </a:prstGeom>
        </p:spPr>
      </p:pic>
      <p:pic>
        <p:nvPicPr>
          <p:cNvPr id="3" name="Picture 2">
            <a:extLst>
              <a:ext uri="{FF2B5EF4-FFF2-40B4-BE49-F238E27FC236}">
                <a16:creationId xmlns:a16="http://schemas.microsoft.com/office/drawing/2014/main" id="{4CD0333E-5BE0-2D95-CF74-F40A28D5FF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1613" y="6161065"/>
            <a:ext cx="991203" cy="660802"/>
          </a:xfrm>
          <a:prstGeom prst="rect">
            <a:avLst/>
          </a:prstGeom>
        </p:spPr>
      </p:pic>
      <p:sp>
        <p:nvSpPr>
          <p:cNvPr id="9" name="TextBox 8">
            <a:extLst>
              <a:ext uri="{FF2B5EF4-FFF2-40B4-BE49-F238E27FC236}">
                <a16:creationId xmlns:a16="http://schemas.microsoft.com/office/drawing/2014/main" id="{B59E82F1-56B9-26A1-3CA1-871AAD707E2F}"/>
              </a:ext>
            </a:extLst>
          </p:cNvPr>
          <p:cNvSpPr txBox="1"/>
          <p:nvPr/>
        </p:nvSpPr>
        <p:spPr>
          <a:xfrm>
            <a:off x="914514" y="1743923"/>
            <a:ext cx="5982675" cy="3370153"/>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en-US" sz="2000" dirty="0">
                <a:solidFill>
                  <a:schemeClr val="accent1">
                    <a:lumMod val="50000"/>
                  </a:schemeClr>
                </a:solidFill>
              </a:rPr>
              <a:t>Finalize Recommended Agricultural System that will be identified as the “Agricultural Area” on Schedule A of the Official Plan.</a:t>
            </a:r>
          </a:p>
          <a:p>
            <a:pPr marL="285750" indent="-285750">
              <a:spcBef>
                <a:spcPts val="600"/>
              </a:spcBef>
              <a:spcAft>
                <a:spcPts val="600"/>
              </a:spcAft>
              <a:buFont typeface="Arial" panose="020B0604020202020204" pitchFamily="34" charset="0"/>
              <a:buChar char="•"/>
            </a:pPr>
            <a:r>
              <a:rPr lang="en-US" sz="2000" dirty="0">
                <a:solidFill>
                  <a:schemeClr val="accent1">
                    <a:lumMod val="50000"/>
                  </a:schemeClr>
                </a:solidFill>
              </a:rPr>
              <a:t>Finalize all project reporting and submit to Counties staff.</a:t>
            </a:r>
          </a:p>
          <a:p>
            <a:pPr marL="285750" indent="-285750">
              <a:spcBef>
                <a:spcPts val="600"/>
              </a:spcBef>
              <a:spcAft>
                <a:spcPts val="600"/>
              </a:spcAft>
              <a:buFont typeface="Arial" panose="020B0604020202020204" pitchFamily="34" charset="0"/>
              <a:buChar char="•"/>
            </a:pPr>
            <a:r>
              <a:rPr lang="en-US" sz="2000" dirty="0">
                <a:solidFill>
                  <a:schemeClr val="accent1">
                    <a:lumMod val="50000"/>
                  </a:schemeClr>
                </a:solidFill>
              </a:rPr>
              <a:t>Statutory Public Meeting regarding the OPA.</a:t>
            </a:r>
          </a:p>
          <a:p>
            <a:pPr marL="285750" indent="-285750">
              <a:spcBef>
                <a:spcPts val="600"/>
              </a:spcBef>
              <a:spcAft>
                <a:spcPts val="600"/>
              </a:spcAft>
              <a:buFont typeface="Arial" panose="020B0604020202020204" pitchFamily="34" charset="0"/>
              <a:buChar char="•"/>
            </a:pPr>
            <a:r>
              <a:rPr lang="en-US" sz="2000" dirty="0">
                <a:solidFill>
                  <a:schemeClr val="accent1">
                    <a:lumMod val="50000"/>
                  </a:schemeClr>
                </a:solidFill>
              </a:rPr>
              <a:t>Council endorsement of the system and approval of the OPA.</a:t>
            </a:r>
          </a:p>
          <a:p>
            <a:endParaRPr lang="en-US" dirty="0"/>
          </a:p>
        </p:txBody>
      </p:sp>
      <p:pic>
        <p:nvPicPr>
          <p:cNvPr id="5" name="Picture 4">
            <a:extLst>
              <a:ext uri="{FF2B5EF4-FFF2-40B4-BE49-F238E27FC236}">
                <a16:creationId xmlns:a16="http://schemas.microsoft.com/office/drawing/2014/main" id="{4DDA64B1-7603-DEE3-7419-FCA3200F7F83}"/>
              </a:ext>
            </a:extLst>
          </p:cNvPr>
          <p:cNvPicPr>
            <a:picLocks noChangeAspect="1"/>
          </p:cNvPicPr>
          <p:nvPr/>
        </p:nvPicPr>
        <p:blipFill>
          <a:blip r:embed="rId4"/>
          <a:stretch>
            <a:fillRect/>
          </a:stretch>
        </p:blipFill>
        <p:spPr>
          <a:xfrm>
            <a:off x="7285551" y="360590"/>
            <a:ext cx="4427572" cy="5669280"/>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10A39586-6D54-B1BF-D7E1-628A8298D6F6}"/>
              </a:ext>
            </a:extLst>
          </p:cNvPr>
          <p:cNvSpPr txBox="1"/>
          <p:nvPr/>
        </p:nvSpPr>
        <p:spPr>
          <a:xfrm>
            <a:off x="7377952" y="4226379"/>
            <a:ext cx="2626659" cy="646331"/>
          </a:xfrm>
          <a:prstGeom prst="rect">
            <a:avLst/>
          </a:prstGeom>
          <a:solidFill>
            <a:schemeClr val="bg1"/>
          </a:solidFill>
        </p:spPr>
        <p:txBody>
          <a:bodyPr wrap="square" rtlCol="0">
            <a:spAutoFit/>
          </a:bodyPr>
          <a:lstStyle/>
          <a:p>
            <a:r>
              <a:rPr lang="en-US" dirty="0">
                <a:solidFill>
                  <a:srgbClr val="8F3737"/>
                </a:solidFill>
              </a:rPr>
              <a:t>Agricultural Area Review Study – FINAL REPORT</a:t>
            </a:r>
            <a:endParaRPr lang="en-CA" dirty="0">
              <a:solidFill>
                <a:srgbClr val="8F3737"/>
              </a:solidFill>
            </a:endParaRPr>
          </a:p>
        </p:txBody>
      </p:sp>
    </p:spTree>
    <p:extLst>
      <p:ext uri="{BB962C8B-B14F-4D97-AF65-F5344CB8AC3E}">
        <p14:creationId xmlns:p14="http://schemas.microsoft.com/office/powerpoint/2010/main" val="40071251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3A48F-6C9B-4B6F-9063-4E2B2F6CF465}"/>
              </a:ext>
            </a:extLst>
          </p:cNvPr>
          <p:cNvSpPr>
            <a:spLocks noGrp="1"/>
          </p:cNvSpPr>
          <p:nvPr>
            <p:ph type="title"/>
          </p:nvPr>
        </p:nvSpPr>
        <p:spPr/>
        <p:txBody>
          <a:bodyPr/>
          <a:lstStyle/>
          <a:p>
            <a:r>
              <a:rPr lang="en-US" dirty="0">
                <a:solidFill>
                  <a:srgbClr val="8F3737"/>
                </a:solidFill>
              </a:rPr>
              <a:t>Thank you for attending!</a:t>
            </a:r>
          </a:p>
        </p:txBody>
      </p:sp>
      <p:sp>
        <p:nvSpPr>
          <p:cNvPr id="37" name="Slide Number Placeholder 36">
            <a:extLst>
              <a:ext uri="{FF2B5EF4-FFF2-40B4-BE49-F238E27FC236}">
                <a16:creationId xmlns:a16="http://schemas.microsoft.com/office/drawing/2014/main" id="{2448455D-834D-4F56-90F8-4F239B5CA790}"/>
              </a:ext>
            </a:extLst>
          </p:cNvPr>
          <p:cNvSpPr>
            <a:spLocks noGrp="1"/>
          </p:cNvSpPr>
          <p:nvPr>
            <p:ph type="sldNum" sz="quarter" idx="4"/>
          </p:nvPr>
        </p:nvSpPr>
        <p:spPr/>
        <p:txBody>
          <a:bodyPr/>
          <a:lstStyle/>
          <a:p>
            <a:fld id="{294A09A9-5501-47C1-A89A-A340965A2BE2}" type="slidenum">
              <a:rPr lang="en-US" smtClean="0"/>
              <a:pPr/>
              <a:t>12</a:t>
            </a:fld>
            <a:endParaRPr lang="en-US" dirty="0"/>
          </a:p>
        </p:txBody>
      </p:sp>
      <p:sp>
        <p:nvSpPr>
          <p:cNvPr id="3" name="TextBox 2">
            <a:extLst>
              <a:ext uri="{FF2B5EF4-FFF2-40B4-BE49-F238E27FC236}">
                <a16:creationId xmlns:a16="http://schemas.microsoft.com/office/drawing/2014/main" id="{5CEF42E9-2C2D-E391-0168-0EEB7BA44935}"/>
              </a:ext>
            </a:extLst>
          </p:cNvPr>
          <p:cNvSpPr txBox="1"/>
          <p:nvPr/>
        </p:nvSpPr>
        <p:spPr>
          <a:xfrm>
            <a:off x="1158239" y="2438831"/>
            <a:ext cx="9004663" cy="2677656"/>
          </a:xfrm>
          <a:prstGeom prst="rect">
            <a:avLst/>
          </a:prstGeom>
          <a:noFill/>
        </p:spPr>
        <p:txBody>
          <a:bodyPr wrap="square" rtlCol="0">
            <a:spAutoFit/>
          </a:bodyPr>
          <a:lstStyle/>
          <a:p>
            <a:pPr algn="ctr"/>
            <a:r>
              <a:rPr lang="en-CA" sz="2400" dirty="0"/>
              <a:t>Please contact the project team by phone or email if you have questions, concerns or suggestions regarding this project.</a:t>
            </a:r>
          </a:p>
          <a:p>
            <a:endParaRPr lang="en-CA" sz="2400" dirty="0"/>
          </a:p>
          <a:p>
            <a:pPr algn="ctr"/>
            <a:r>
              <a:rPr lang="en-CA" sz="2400" dirty="0">
                <a:solidFill>
                  <a:schemeClr val="bg1">
                    <a:lumMod val="50000"/>
                    <a:lumOff val="50000"/>
                  </a:schemeClr>
                </a:solidFill>
              </a:rPr>
              <a:t>Elaine Mallory, Planner 1 </a:t>
            </a:r>
          </a:p>
          <a:p>
            <a:pPr algn="ctr"/>
            <a:r>
              <a:rPr lang="en-CA" sz="2400" dirty="0">
                <a:solidFill>
                  <a:schemeClr val="bg1">
                    <a:lumMod val="50000"/>
                    <a:lumOff val="50000"/>
                  </a:schemeClr>
                </a:solidFill>
              </a:rPr>
              <a:t>613-342-3840, ext. 2422 </a:t>
            </a:r>
          </a:p>
          <a:p>
            <a:pPr algn="ctr"/>
            <a:r>
              <a:rPr lang="en-CA" sz="2400" dirty="0">
                <a:solidFill>
                  <a:schemeClr val="bg1">
                    <a:lumMod val="50000"/>
                    <a:lumOff val="50000"/>
                  </a:schemeClr>
                </a:solidFill>
                <a:hlinkClick r:id="rId2">
                  <a:extLst>
                    <a:ext uri="{A12FA001-AC4F-418D-AE19-62706E023703}">
                      <ahyp:hlinkClr xmlns:ahyp="http://schemas.microsoft.com/office/drawing/2018/hyperlinkcolor" val="tx"/>
                    </a:ext>
                  </a:extLst>
                </a:hlinkClick>
              </a:rPr>
              <a:t>elaine.mallory@uclg.on.ca</a:t>
            </a:r>
            <a:endParaRPr lang="en-CA" sz="2400" dirty="0">
              <a:solidFill>
                <a:schemeClr val="bg1">
                  <a:lumMod val="50000"/>
                  <a:lumOff val="50000"/>
                </a:schemeClr>
              </a:solidFill>
            </a:endParaRPr>
          </a:p>
          <a:p>
            <a:endParaRPr lang="en-US" sz="2400" dirty="0"/>
          </a:p>
        </p:txBody>
      </p:sp>
      <p:pic>
        <p:nvPicPr>
          <p:cNvPr id="4" name="Picture 3" descr="A picture containing logo&#10;&#10;Description automatically generated">
            <a:extLst>
              <a:ext uri="{FF2B5EF4-FFF2-40B4-BE49-F238E27FC236}">
                <a16:creationId xmlns:a16="http://schemas.microsoft.com/office/drawing/2014/main" id="{A94FF3F2-45FF-20F0-37C3-CA10CD315668}"/>
              </a:ext>
            </a:extLst>
          </p:cNvPr>
          <p:cNvPicPr>
            <a:picLocks noChangeAspect="1"/>
          </p:cNvPicPr>
          <p:nvPr/>
        </p:nvPicPr>
        <p:blipFill>
          <a:blip r:embed="rId3"/>
          <a:stretch>
            <a:fillRect/>
          </a:stretch>
        </p:blipFill>
        <p:spPr>
          <a:xfrm>
            <a:off x="5941505" y="5954096"/>
            <a:ext cx="5335982" cy="733232"/>
          </a:xfrm>
          <a:prstGeom prst="rect">
            <a:avLst/>
          </a:prstGeom>
        </p:spPr>
      </p:pic>
      <p:pic>
        <p:nvPicPr>
          <p:cNvPr id="5" name="Picture 4">
            <a:extLst>
              <a:ext uri="{FF2B5EF4-FFF2-40B4-BE49-F238E27FC236}">
                <a16:creationId xmlns:a16="http://schemas.microsoft.com/office/drawing/2014/main" id="{0D16973E-A7B5-362E-9687-12EA45FA487E}"/>
              </a:ext>
            </a:extLst>
          </p:cNvPr>
          <p:cNvPicPr>
            <a:picLocks noChangeAspect="1"/>
          </p:cNvPicPr>
          <p:nvPr/>
        </p:nvPicPr>
        <p:blipFill rotWithShape="1">
          <a:blip r:embed="rId4"/>
          <a:srcRect l="15714" t="20857" r="78357" b="68476"/>
          <a:stretch/>
        </p:blipFill>
        <p:spPr>
          <a:xfrm>
            <a:off x="914512" y="5977671"/>
            <a:ext cx="1624841" cy="714142"/>
          </a:xfrm>
          <a:prstGeom prst="rect">
            <a:avLst/>
          </a:prstGeom>
        </p:spPr>
      </p:pic>
      <p:pic>
        <p:nvPicPr>
          <p:cNvPr id="6" name="Picture 5">
            <a:extLst>
              <a:ext uri="{FF2B5EF4-FFF2-40B4-BE49-F238E27FC236}">
                <a16:creationId xmlns:a16="http://schemas.microsoft.com/office/drawing/2014/main" id="{8959548E-661E-0EBD-2CC0-0FCCC57090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9784" y="5977670"/>
            <a:ext cx="1099848" cy="733232"/>
          </a:xfrm>
          <a:prstGeom prst="rect">
            <a:avLst/>
          </a:prstGeom>
        </p:spPr>
      </p:pic>
    </p:spTree>
    <p:extLst>
      <p:ext uri="{BB962C8B-B14F-4D97-AF65-F5344CB8AC3E}">
        <p14:creationId xmlns:p14="http://schemas.microsoft.com/office/powerpoint/2010/main" val="35422842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AD79F6-C78D-695C-8350-824EB6819291}"/>
              </a:ext>
            </a:extLst>
          </p:cNvPr>
          <p:cNvSpPr>
            <a:spLocks noGrp="1"/>
          </p:cNvSpPr>
          <p:nvPr>
            <p:ph type="dt" sz="half" idx="2"/>
          </p:nvPr>
        </p:nvSpPr>
        <p:spPr/>
        <p:txBody>
          <a:bodyPr/>
          <a:lstStyle/>
          <a:p>
            <a:fld id="{CF53EA80-260A-4EE9-83BB-E6DD04DEA906}" type="datetime1">
              <a:rPr lang="en-US" smtClean="0"/>
              <a:t>2/5/2024</a:t>
            </a:fld>
            <a:endParaRPr lang="en-US" dirty="0"/>
          </a:p>
        </p:txBody>
      </p:sp>
      <p:sp>
        <p:nvSpPr>
          <p:cNvPr id="3" name="Slide Number Placeholder 2">
            <a:extLst>
              <a:ext uri="{FF2B5EF4-FFF2-40B4-BE49-F238E27FC236}">
                <a16:creationId xmlns:a16="http://schemas.microsoft.com/office/drawing/2014/main" id="{3A4FD13E-AD1A-873C-E790-E2BA797D8BF7}"/>
              </a:ext>
            </a:extLst>
          </p:cNvPr>
          <p:cNvSpPr>
            <a:spLocks noGrp="1"/>
          </p:cNvSpPr>
          <p:nvPr>
            <p:ph type="sldNum" sz="quarter" idx="4"/>
          </p:nvPr>
        </p:nvSpPr>
        <p:spPr/>
        <p:txBody>
          <a:bodyPr/>
          <a:lstStyle/>
          <a:p>
            <a:fld id="{294A09A9-5501-47C1-A89A-A340965A2BE2}" type="slidenum">
              <a:rPr lang="en-US" smtClean="0"/>
              <a:pPr/>
              <a:t>13</a:t>
            </a:fld>
            <a:endParaRPr lang="en-US" dirty="0"/>
          </a:p>
        </p:txBody>
      </p:sp>
      <p:sp>
        <p:nvSpPr>
          <p:cNvPr id="4" name="Title 3">
            <a:extLst>
              <a:ext uri="{FF2B5EF4-FFF2-40B4-BE49-F238E27FC236}">
                <a16:creationId xmlns:a16="http://schemas.microsoft.com/office/drawing/2014/main" id="{0BF0A560-3926-2EC2-982A-7C3E09E5EF8E}"/>
              </a:ext>
            </a:extLst>
          </p:cNvPr>
          <p:cNvSpPr>
            <a:spLocks noGrp="1"/>
          </p:cNvSpPr>
          <p:nvPr>
            <p:ph type="title"/>
          </p:nvPr>
        </p:nvSpPr>
        <p:spPr>
          <a:xfrm>
            <a:off x="1017587" y="2744204"/>
            <a:ext cx="10156826" cy="1369591"/>
          </a:xfrm>
        </p:spPr>
        <p:txBody>
          <a:bodyPr/>
          <a:lstStyle/>
          <a:p>
            <a:pPr algn="ctr"/>
            <a:r>
              <a:rPr lang="en-US" dirty="0"/>
              <a:t>Reference Slides</a:t>
            </a:r>
            <a:endParaRPr lang="en-CA" dirty="0"/>
          </a:p>
        </p:txBody>
      </p:sp>
    </p:spTree>
    <p:extLst>
      <p:ext uri="{BB962C8B-B14F-4D97-AF65-F5344CB8AC3E}">
        <p14:creationId xmlns:p14="http://schemas.microsoft.com/office/powerpoint/2010/main" val="11899390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A1836C7-B7B0-6700-F4CB-DE71C27CC95C}"/>
              </a:ext>
            </a:extLst>
          </p:cNvPr>
          <p:cNvSpPr>
            <a:spLocks noGrp="1"/>
          </p:cNvSpPr>
          <p:nvPr>
            <p:ph type="sldNum" sz="quarter" idx="4"/>
          </p:nvPr>
        </p:nvSpPr>
        <p:spPr/>
        <p:txBody>
          <a:bodyPr/>
          <a:lstStyle/>
          <a:p>
            <a:fld id="{294A09A9-5501-47C1-A89A-A340965A2BE2}" type="slidenum">
              <a:rPr lang="en-US" smtClean="0"/>
              <a:pPr/>
              <a:t>14</a:t>
            </a:fld>
            <a:endParaRPr lang="en-US" dirty="0"/>
          </a:p>
        </p:txBody>
      </p:sp>
      <p:pic>
        <p:nvPicPr>
          <p:cNvPr id="5" name="Picture 4">
            <a:extLst>
              <a:ext uri="{FF2B5EF4-FFF2-40B4-BE49-F238E27FC236}">
                <a16:creationId xmlns:a16="http://schemas.microsoft.com/office/drawing/2014/main" id="{D36D9FD3-1C3C-30D7-A04F-7C9D9F821E73}"/>
              </a:ext>
            </a:extLst>
          </p:cNvPr>
          <p:cNvPicPr>
            <a:picLocks noChangeAspect="1"/>
          </p:cNvPicPr>
          <p:nvPr/>
        </p:nvPicPr>
        <p:blipFill rotWithShape="1">
          <a:blip r:embed="rId2"/>
          <a:srcRect l="63971" t="15098" r="16176" b="4641"/>
          <a:stretch/>
        </p:blipFill>
        <p:spPr>
          <a:xfrm>
            <a:off x="2622176" y="80535"/>
            <a:ext cx="5889811" cy="6696930"/>
          </a:xfrm>
          <a:prstGeom prst="rect">
            <a:avLst/>
          </a:prstGeom>
        </p:spPr>
      </p:pic>
    </p:spTree>
    <p:extLst>
      <p:ext uri="{BB962C8B-B14F-4D97-AF65-F5344CB8AC3E}">
        <p14:creationId xmlns:p14="http://schemas.microsoft.com/office/powerpoint/2010/main" val="16843054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A1836C7-B7B0-6700-F4CB-DE71C27CC95C}"/>
              </a:ext>
            </a:extLst>
          </p:cNvPr>
          <p:cNvSpPr>
            <a:spLocks noGrp="1"/>
          </p:cNvSpPr>
          <p:nvPr>
            <p:ph type="sldNum" sz="quarter" idx="4"/>
          </p:nvPr>
        </p:nvSpPr>
        <p:spPr/>
        <p:txBody>
          <a:bodyPr/>
          <a:lstStyle/>
          <a:p>
            <a:fld id="{294A09A9-5501-47C1-A89A-A340965A2BE2}" type="slidenum">
              <a:rPr lang="en-US" smtClean="0"/>
              <a:pPr/>
              <a:t>15</a:t>
            </a:fld>
            <a:endParaRPr lang="en-US" dirty="0"/>
          </a:p>
        </p:txBody>
      </p:sp>
      <p:pic>
        <p:nvPicPr>
          <p:cNvPr id="4" name="Picture 3">
            <a:extLst>
              <a:ext uri="{FF2B5EF4-FFF2-40B4-BE49-F238E27FC236}">
                <a16:creationId xmlns:a16="http://schemas.microsoft.com/office/drawing/2014/main" id="{89C70431-5656-65D3-234F-ECD01DAB0FE1}"/>
              </a:ext>
            </a:extLst>
          </p:cNvPr>
          <p:cNvPicPr>
            <a:picLocks noChangeAspect="1"/>
          </p:cNvPicPr>
          <p:nvPr/>
        </p:nvPicPr>
        <p:blipFill rotWithShape="1">
          <a:blip r:embed="rId2"/>
          <a:srcRect l="63749" t="13530" r="15074" b="3594"/>
          <a:stretch/>
        </p:blipFill>
        <p:spPr>
          <a:xfrm>
            <a:off x="3074334" y="103069"/>
            <a:ext cx="6043332" cy="6651862"/>
          </a:xfrm>
          <a:prstGeom prst="rect">
            <a:avLst/>
          </a:prstGeom>
        </p:spPr>
      </p:pic>
    </p:spTree>
    <p:extLst>
      <p:ext uri="{BB962C8B-B14F-4D97-AF65-F5344CB8AC3E}">
        <p14:creationId xmlns:p14="http://schemas.microsoft.com/office/powerpoint/2010/main" val="1358141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A1836C7-B7B0-6700-F4CB-DE71C27CC95C}"/>
              </a:ext>
            </a:extLst>
          </p:cNvPr>
          <p:cNvSpPr>
            <a:spLocks noGrp="1"/>
          </p:cNvSpPr>
          <p:nvPr>
            <p:ph type="sldNum" sz="quarter" idx="4"/>
          </p:nvPr>
        </p:nvSpPr>
        <p:spPr/>
        <p:txBody>
          <a:bodyPr/>
          <a:lstStyle/>
          <a:p>
            <a:fld id="{294A09A9-5501-47C1-A89A-A340965A2BE2}" type="slidenum">
              <a:rPr lang="en-US" smtClean="0"/>
              <a:pPr/>
              <a:t>16</a:t>
            </a:fld>
            <a:endParaRPr lang="en-US" dirty="0"/>
          </a:p>
        </p:txBody>
      </p:sp>
      <p:pic>
        <p:nvPicPr>
          <p:cNvPr id="5" name="Picture 4">
            <a:extLst>
              <a:ext uri="{FF2B5EF4-FFF2-40B4-BE49-F238E27FC236}">
                <a16:creationId xmlns:a16="http://schemas.microsoft.com/office/drawing/2014/main" id="{62ED80D3-F92C-2C9B-DABD-CD5A575E28B0}"/>
              </a:ext>
            </a:extLst>
          </p:cNvPr>
          <p:cNvPicPr>
            <a:picLocks noChangeAspect="1"/>
          </p:cNvPicPr>
          <p:nvPr/>
        </p:nvPicPr>
        <p:blipFill rotWithShape="1">
          <a:blip r:embed="rId2"/>
          <a:srcRect l="63677" t="14052" r="15367" b="4902"/>
          <a:stretch/>
        </p:blipFill>
        <p:spPr>
          <a:xfrm>
            <a:off x="2967317" y="25871"/>
            <a:ext cx="6257365" cy="6806257"/>
          </a:xfrm>
          <a:prstGeom prst="rect">
            <a:avLst/>
          </a:prstGeom>
        </p:spPr>
      </p:pic>
    </p:spTree>
    <p:extLst>
      <p:ext uri="{BB962C8B-B14F-4D97-AF65-F5344CB8AC3E}">
        <p14:creationId xmlns:p14="http://schemas.microsoft.com/office/powerpoint/2010/main" val="1246725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A1836C7-B7B0-6700-F4CB-DE71C27CC95C}"/>
              </a:ext>
            </a:extLst>
          </p:cNvPr>
          <p:cNvSpPr>
            <a:spLocks noGrp="1"/>
          </p:cNvSpPr>
          <p:nvPr>
            <p:ph type="sldNum" sz="quarter" idx="4"/>
          </p:nvPr>
        </p:nvSpPr>
        <p:spPr/>
        <p:txBody>
          <a:bodyPr/>
          <a:lstStyle/>
          <a:p>
            <a:fld id="{294A09A9-5501-47C1-A89A-A340965A2BE2}" type="slidenum">
              <a:rPr lang="en-US" smtClean="0"/>
              <a:pPr/>
              <a:t>17</a:t>
            </a:fld>
            <a:endParaRPr lang="en-US" dirty="0"/>
          </a:p>
        </p:txBody>
      </p:sp>
      <p:pic>
        <p:nvPicPr>
          <p:cNvPr id="4" name="Picture 3">
            <a:extLst>
              <a:ext uri="{FF2B5EF4-FFF2-40B4-BE49-F238E27FC236}">
                <a16:creationId xmlns:a16="http://schemas.microsoft.com/office/drawing/2014/main" id="{BF258FCD-A804-9931-35CB-BAE0081550E9}"/>
              </a:ext>
            </a:extLst>
          </p:cNvPr>
          <p:cNvPicPr>
            <a:picLocks noChangeAspect="1"/>
          </p:cNvPicPr>
          <p:nvPr/>
        </p:nvPicPr>
        <p:blipFill rotWithShape="1">
          <a:blip r:embed="rId2"/>
          <a:srcRect l="63677" t="15621" r="15220" b="3595"/>
          <a:stretch/>
        </p:blipFill>
        <p:spPr>
          <a:xfrm>
            <a:off x="2980764" y="144040"/>
            <a:ext cx="6230471" cy="6708067"/>
          </a:xfrm>
          <a:prstGeom prst="rect">
            <a:avLst/>
          </a:prstGeom>
        </p:spPr>
      </p:pic>
    </p:spTree>
    <p:extLst>
      <p:ext uri="{BB962C8B-B14F-4D97-AF65-F5344CB8AC3E}">
        <p14:creationId xmlns:p14="http://schemas.microsoft.com/office/powerpoint/2010/main" val="29087972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905720" y="612530"/>
            <a:ext cx="10603527" cy="864578"/>
          </a:xfrm>
        </p:spPr>
        <p:txBody>
          <a:bodyPr>
            <a:normAutofit/>
          </a:bodyPr>
          <a:lstStyle/>
          <a:p>
            <a:r>
              <a:rPr lang="en-US" sz="4400" dirty="0">
                <a:solidFill>
                  <a:schemeClr val="accent1">
                    <a:lumMod val="50000"/>
                  </a:schemeClr>
                </a:solidFill>
              </a:rPr>
              <a:t>Refinement Procedure</a:t>
            </a:r>
          </a:p>
        </p:txBody>
      </p:sp>
      <p:sp>
        <p:nvSpPr>
          <p:cNvPr id="2" name="Text Placeholder 1">
            <a:extLst>
              <a:ext uri="{FF2B5EF4-FFF2-40B4-BE49-F238E27FC236}">
                <a16:creationId xmlns:a16="http://schemas.microsoft.com/office/drawing/2014/main" id="{C11A7FF5-E7DB-4462-BC64-12126BDC0DFB}"/>
              </a:ext>
            </a:extLst>
          </p:cNvPr>
          <p:cNvSpPr>
            <a:spLocks noGrp="1"/>
          </p:cNvSpPr>
          <p:nvPr>
            <p:ph type="body" sz="quarter" idx="11"/>
          </p:nvPr>
        </p:nvSpPr>
        <p:spPr>
          <a:xfrm>
            <a:off x="1033872" y="1292470"/>
            <a:ext cx="10879704" cy="4695092"/>
          </a:xfrm>
        </p:spPr>
        <p:txBody>
          <a:bodyPr numCol="1">
            <a:normAutofit fontScale="92500"/>
          </a:bodyPr>
          <a:lstStyle/>
          <a:p>
            <a:pPr>
              <a:lnSpc>
                <a:spcPct val="120000"/>
              </a:lnSpc>
              <a:spcAft>
                <a:spcPts val="800"/>
              </a:spcAft>
            </a:pPr>
            <a:r>
              <a:rPr lang="en-CA" sz="1400" kern="100" dirty="0">
                <a:effectLst/>
                <a:latin typeface="Calibri" panose="020F0502020204030204" pitchFamily="34" charset="0"/>
                <a:ea typeface="Calibri" panose="020F0502020204030204" pitchFamily="34" charset="0"/>
                <a:cs typeface="Times New Roman" panose="02020603050405020304" pitchFamily="18" charset="0"/>
              </a:rPr>
              <a:t>A structured approach was taken for making the map refinements.  The process aimed to create consistent priorities for refinement of decision-making that respects the provincial LEAR process, the fundamental integrity of an agricultural system and the feedback received throughout the process.</a:t>
            </a:r>
          </a:p>
          <a:p>
            <a:pPr>
              <a:lnSpc>
                <a:spcPct val="120000"/>
              </a:lnSpc>
              <a:spcBef>
                <a:spcPts val="600"/>
              </a:spcBef>
            </a:pPr>
            <a:r>
              <a:rPr lang="en-CA" sz="1400" kern="100" dirty="0">
                <a:effectLst/>
                <a:latin typeface="Calibri" panose="020F0502020204030204" pitchFamily="34" charset="0"/>
                <a:ea typeface="Calibri" panose="020F0502020204030204" pitchFamily="34" charset="0"/>
                <a:cs typeface="Times New Roman" panose="02020603050405020304" pitchFamily="18" charset="0"/>
              </a:rPr>
              <a:t>Factors considered for each refinement are:</a:t>
            </a:r>
          </a:p>
          <a:p>
            <a:pPr marL="342900" lvl="0" indent="-342900">
              <a:lnSpc>
                <a:spcPct val="120000"/>
              </a:lnSpc>
              <a:spcBef>
                <a:spcPts val="600"/>
              </a:spcBef>
              <a:buFont typeface="+mj-lt"/>
              <a:buAutoNum type="arabicPeriod"/>
            </a:pPr>
            <a:r>
              <a:rPr lang="en-CA" sz="1400" kern="100" dirty="0">
                <a:effectLst/>
                <a:latin typeface="Calibri" panose="020F0502020204030204" pitchFamily="34" charset="0"/>
                <a:ea typeface="Calibri" panose="020F0502020204030204" pitchFamily="34" charset="0"/>
                <a:cs typeface="Times New Roman" panose="02020603050405020304" pitchFamily="18" charset="0"/>
              </a:rPr>
              <a:t>Exclude </a:t>
            </a:r>
            <a:r>
              <a:rPr lang="en-CA" sz="1400" b="1" kern="100" dirty="0">
                <a:effectLst/>
                <a:latin typeface="Calibri" panose="020F0502020204030204" pitchFamily="34" charset="0"/>
                <a:ea typeface="Calibri" panose="020F0502020204030204" pitchFamily="34" charset="0"/>
                <a:cs typeface="Times New Roman" panose="02020603050405020304" pitchFamily="18" charset="0"/>
              </a:rPr>
              <a:t>isolated lands scoring 60 </a:t>
            </a:r>
            <a:r>
              <a:rPr lang="en-CA" sz="1400" kern="100" dirty="0">
                <a:effectLst/>
                <a:latin typeface="Calibri" panose="020F0502020204030204" pitchFamily="34" charset="0"/>
                <a:ea typeface="Calibri" panose="020F0502020204030204" pitchFamily="34" charset="0"/>
                <a:cs typeface="Times New Roman" panose="02020603050405020304" pitchFamily="18" charset="0"/>
              </a:rPr>
              <a:t>or more.</a:t>
            </a:r>
          </a:p>
          <a:p>
            <a:pPr marL="342900" lvl="0" indent="-342900">
              <a:lnSpc>
                <a:spcPct val="120000"/>
              </a:lnSpc>
              <a:spcBef>
                <a:spcPts val="600"/>
              </a:spcBef>
              <a:buFont typeface="+mj-lt"/>
              <a:buAutoNum type="arabicPeriod"/>
            </a:pPr>
            <a:r>
              <a:rPr lang="en-CA" sz="1400" kern="100" dirty="0">
                <a:effectLst/>
                <a:latin typeface="Calibri" panose="020F0502020204030204" pitchFamily="34" charset="0"/>
                <a:ea typeface="Calibri" panose="020F0502020204030204" pitchFamily="34" charset="0"/>
                <a:cs typeface="Times New Roman" panose="02020603050405020304" pitchFamily="18" charset="0"/>
              </a:rPr>
              <a:t>Include </a:t>
            </a:r>
            <a:r>
              <a:rPr lang="en-CA" sz="1400" b="1" kern="100" dirty="0">
                <a:effectLst/>
                <a:latin typeface="Calibri" panose="020F0502020204030204" pitchFamily="34" charset="0"/>
                <a:ea typeface="Calibri" panose="020F0502020204030204" pitchFamily="34" charset="0"/>
                <a:cs typeface="Times New Roman" panose="02020603050405020304" pitchFamily="18" charset="0"/>
              </a:rPr>
              <a:t>current Official Plan </a:t>
            </a:r>
            <a:r>
              <a:rPr lang="en-CA" sz="1400" kern="100" dirty="0">
                <a:effectLst/>
                <a:latin typeface="Calibri" panose="020F0502020204030204" pitchFamily="34" charset="0"/>
                <a:ea typeface="Calibri" panose="020F0502020204030204" pitchFamily="34" charset="0"/>
                <a:cs typeface="Times New Roman" panose="02020603050405020304" pitchFamily="18" charset="0"/>
              </a:rPr>
              <a:t>prime agricultural designation areas except where edge refinements clip to an identifiable boundary or to avoid an identifiable natural heritage feature that are more appropriate.</a:t>
            </a:r>
          </a:p>
          <a:p>
            <a:pPr marL="342900" lvl="0" indent="-342900">
              <a:lnSpc>
                <a:spcPct val="120000"/>
              </a:lnSpc>
              <a:spcBef>
                <a:spcPts val="600"/>
              </a:spcBef>
              <a:buFont typeface="+mj-lt"/>
              <a:buAutoNum type="arabicPeriod"/>
            </a:pPr>
            <a:r>
              <a:rPr lang="en-CA" sz="1400" kern="100" dirty="0">
                <a:effectLst/>
                <a:latin typeface="Calibri" panose="020F0502020204030204" pitchFamily="34" charset="0"/>
                <a:ea typeface="Calibri" panose="020F0502020204030204" pitchFamily="34" charset="0"/>
                <a:cs typeface="Times New Roman" panose="02020603050405020304" pitchFamily="18" charset="0"/>
              </a:rPr>
              <a:t>Lands that are </a:t>
            </a:r>
            <a:r>
              <a:rPr lang="en-CA" sz="1400" b="1" kern="100" dirty="0">
                <a:effectLst/>
                <a:latin typeface="Calibri" panose="020F0502020204030204" pitchFamily="34" charset="0"/>
                <a:ea typeface="Calibri" panose="020F0502020204030204" pitchFamily="34" charset="0"/>
                <a:cs typeface="Times New Roman" panose="02020603050405020304" pitchFamily="18" charset="0"/>
              </a:rPr>
              <a:t>actively farmed but scored below the 60-score threshold are generally NOT included </a:t>
            </a:r>
            <a:r>
              <a:rPr lang="en-CA" sz="1400" kern="100" dirty="0">
                <a:effectLst/>
                <a:latin typeface="Calibri" panose="020F0502020204030204" pitchFamily="34" charset="0"/>
                <a:ea typeface="Calibri" panose="020F0502020204030204" pitchFamily="34" charset="0"/>
                <a:cs typeface="Times New Roman" panose="02020603050405020304" pitchFamily="18" charset="0"/>
              </a:rPr>
              <a:t>in the prime agricultural area except where they serve to create a boundary refinement. For example, if the 60 scoring land cuts through an actively farmed field, the refinement will move the edge of the boundary to the edge of the field or property line, rather than bisect an actively farmed field.</a:t>
            </a:r>
          </a:p>
          <a:p>
            <a:pPr marL="342900" lvl="0" indent="-342900">
              <a:lnSpc>
                <a:spcPct val="120000"/>
              </a:lnSpc>
              <a:spcBef>
                <a:spcPts val="600"/>
              </a:spcBef>
              <a:buFont typeface="+mj-lt"/>
              <a:buAutoNum type="arabicPeriod"/>
            </a:pPr>
            <a:r>
              <a:rPr lang="en-CA" sz="1400" b="1" kern="100" dirty="0">
                <a:effectLst/>
                <a:latin typeface="Calibri" panose="020F0502020204030204" pitchFamily="34" charset="0"/>
                <a:ea typeface="Calibri" panose="020F0502020204030204" pitchFamily="34" charset="0"/>
                <a:cs typeface="Times New Roman" panose="02020603050405020304" pitchFamily="18" charset="0"/>
              </a:rPr>
              <a:t>Exclude identifiable natural heritage </a:t>
            </a:r>
            <a:r>
              <a:rPr lang="en-CA" sz="1400" kern="100" dirty="0">
                <a:effectLst/>
                <a:latin typeface="Calibri" panose="020F0502020204030204" pitchFamily="34" charset="0"/>
                <a:ea typeface="Calibri" panose="020F0502020204030204" pitchFamily="34" charset="0"/>
                <a:cs typeface="Times New Roman" panose="02020603050405020304" pitchFamily="18" charset="0"/>
              </a:rPr>
              <a:t>features such as a woodlots or wetlands where possible. Where the feature is located centrally in a contiguous agricultural area, it will be kept as part of the system (as removing it would compromise the larger system base).</a:t>
            </a:r>
          </a:p>
          <a:p>
            <a:pPr marL="342900" lvl="0" indent="-342900">
              <a:lnSpc>
                <a:spcPct val="120000"/>
              </a:lnSpc>
              <a:spcBef>
                <a:spcPts val="600"/>
              </a:spcBef>
              <a:buFont typeface="+mj-lt"/>
              <a:buAutoNum type="arabicPeriod"/>
            </a:pPr>
            <a:r>
              <a:rPr lang="en-CA" sz="1400" b="1" kern="100" dirty="0">
                <a:effectLst/>
                <a:latin typeface="Calibri" panose="020F0502020204030204" pitchFamily="34" charset="0"/>
                <a:ea typeface="Calibri" panose="020F0502020204030204" pitchFamily="34" charset="0"/>
                <a:cs typeface="Times New Roman" panose="02020603050405020304" pitchFamily="18" charset="0"/>
              </a:rPr>
              <a:t>Existing fragmentation has been refined out </a:t>
            </a:r>
            <a:r>
              <a:rPr lang="en-CA" sz="1400" kern="100" dirty="0">
                <a:effectLst/>
                <a:latin typeface="Calibri" panose="020F0502020204030204" pitchFamily="34" charset="0"/>
                <a:ea typeface="Calibri" panose="020F0502020204030204" pitchFamily="34" charset="0"/>
                <a:cs typeface="Times New Roman" panose="02020603050405020304" pitchFamily="18" charset="0"/>
              </a:rPr>
              <a:t>along road frontages where it is appropriate to use the road as the agricultural system boundary.</a:t>
            </a:r>
          </a:p>
          <a:p>
            <a:pPr marL="342900" lvl="0" indent="-342900">
              <a:lnSpc>
                <a:spcPct val="120000"/>
              </a:lnSpc>
              <a:spcBef>
                <a:spcPts val="600"/>
              </a:spcBef>
              <a:buFont typeface="+mj-lt"/>
              <a:buAutoNum type="arabicPeriod"/>
            </a:pPr>
            <a:r>
              <a:rPr lang="en-CA" sz="1400" b="1" kern="100" dirty="0">
                <a:effectLst/>
                <a:latin typeface="Calibri" panose="020F0502020204030204" pitchFamily="34" charset="0"/>
                <a:ea typeface="Calibri" panose="020F0502020204030204" pitchFamily="34" charset="0"/>
                <a:cs typeface="Times New Roman" panose="02020603050405020304" pitchFamily="18" charset="0"/>
              </a:rPr>
              <a:t>At the request of landowners, where appropriate, lands have been included that do not meet the 60-score threshold</a:t>
            </a:r>
            <a:r>
              <a:rPr lang="en-CA" sz="1400" kern="100" dirty="0">
                <a:effectLst/>
                <a:latin typeface="Calibri" panose="020F0502020204030204" pitchFamily="34" charset="0"/>
                <a:ea typeface="Calibri" panose="020F0502020204030204" pitchFamily="34" charset="0"/>
                <a:cs typeface="Times New Roman" panose="02020603050405020304" pitchFamily="18" charset="0"/>
              </a:rPr>
              <a:t>.  An example of this are Community Pasture lands that do not meet the scoring threshold but provide an important component of the agricultural system. It is recognized that the LEAR methodology does not sufficiently represent the value of these lands, so they have been included where a property owner has requested that they be identified in the prime agricultural designation.</a:t>
            </a:r>
          </a:p>
          <a:p>
            <a:pPr>
              <a:lnSpc>
                <a:spcPct val="120000"/>
              </a:lnSpc>
              <a:spcBef>
                <a:spcPts val="600"/>
              </a:spcBef>
            </a:pPr>
            <a:endParaRPr lang="en-CA" sz="1400" b="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600" dirty="0"/>
          </a:p>
        </p:txBody>
      </p:sp>
      <p:sp>
        <p:nvSpPr>
          <p:cNvPr id="9" name="Slide Number Placeholder 8">
            <a:extLst>
              <a:ext uri="{FF2B5EF4-FFF2-40B4-BE49-F238E27FC236}">
                <a16:creationId xmlns:a16="http://schemas.microsoft.com/office/drawing/2014/main" id="{AA7B234E-FE17-4087-92FD-3802CA26E967}"/>
              </a:ext>
            </a:extLst>
          </p:cNvPr>
          <p:cNvSpPr>
            <a:spLocks noGrp="1"/>
          </p:cNvSpPr>
          <p:nvPr>
            <p:ph type="sldNum" sz="quarter" idx="4"/>
          </p:nvPr>
        </p:nvSpPr>
        <p:spPr/>
        <p:txBody>
          <a:bodyPr/>
          <a:lstStyle/>
          <a:p>
            <a:fld id="{294A09A9-5501-47C1-A89A-A340965A2BE2}" type="slidenum">
              <a:rPr lang="en-US" smtClean="0"/>
              <a:pPr/>
              <a:t>18</a:t>
            </a:fld>
            <a:endParaRPr lang="en-US" dirty="0"/>
          </a:p>
        </p:txBody>
      </p:sp>
      <p:pic>
        <p:nvPicPr>
          <p:cNvPr id="3" name="Picture 2">
            <a:extLst>
              <a:ext uri="{FF2B5EF4-FFF2-40B4-BE49-F238E27FC236}">
                <a16:creationId xmlns:a16="http://schemas.microsoft.com/office/drawing/2014/main" id="{E471F40F-8F8B-7B84-2EB9-CA6B4917A0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2760" y="6061119"/>
            <a:ext cx="991203" cy="660802"/>
          </a:xfrm>
          <a:prstGeom prst="rect">
            <a:avLst/>
          </a:prstGeom>
        </p:spPr>
      </p:pic>
    </p:spTree>
    <p:extLst>
      <p:ext uri="{BB962C8B-B14F-4D97-AF65-F5344CB8AC3E}">
        <p14:creationId xmlns:p14="http://schemas.microsoft.com/office/powerpoint/2010/main" val="40115105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905721" y="612530"/>
            <a:ext cx="7227164" cy="864578"/>
          </a:xfrm>
        </p:spPr>
        <p:txBody>
          <a:bodyPr>
            <a:normAutofit/>
          </a:bodyPr>
          <a:lstStyle/>
          <a:p>
            <a:r>
              <a:rPr lang="en-US" sz="4400" dirty="0">
                <a:solidFill>
                  <a:schemeClr val="accent1">
                    <a:lumMod val="50000"/>
                  </a:schemeClr>
                </a:solidFill>
              </a:rPr>
              <a:t>Refinement Codes</a:t>
            </a:r>
          </a:p>
        </p:txBody>
      </p:sp>
      <p:sp>
        <p:nvSpPr>
          <p:cNvPr id="2" name="Text Placeholder 1">
            <a:extLst>
              <a:ext uri="{FF2B5EF4-FFF2-40B4-BE49-F238E27FC236}">
                <a16:creationId xmlns:a16="http://schemas.microsoft.com/office/drawing/2014/main" id="{C11A7FF5-E7DB-4462-BC64-12126BDC0DFB}"/>
              </a:ext>
            </a:extLst>
          </p:cNvPr>
          <p:cNvSpPr>
            <a:spLocks noGrp="1"/>
          </p:cNvSpPr>
          <p:nvPr>
            <p:ph type="body" sz="quarter" idx="11"/>
          </p:nvPr>
        </p:nvSpPr>
        <p:spPr>
          <a:xfrm>
            <a:off x="1033872" y="1292470"/>
            <a:ext cx="4593205" cy="4695092"/>
          </a:xfrm>
        </p:spPr>
        <p:txBody>
          <a:bodyPr numCol="1">
            <a:normAutofit/>
          </a:bodyPr>
          <a:lstStyle/>
          <a:p>
            <a:pPr marL="285750" indent="-285750">
              <a:lnSpc>
                <a:spcPct val="120000"/>
              </a:lnSpc>
              <a:spcBef>
                <a:spcPts val="600"/>
              </a:spcBef>
              <a:buFont typeface="Arial" panose="020B0604020202020204" pitchFamily="34" charset="0"/>
              <a:buChar char="•"/>
            </a:pPr>
            <a:r>
              <a:rPr lang="en-CA" sz="16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For ease of identification on the refinement maps, refinement codes were created as a labelling system. </a:t>
            </a:r>
          </a:p>
          <a:p>
            <a:pPr marL="285750" indent="-285750">
              <a:lnSpc>
                <a:spcPct val="120000"/>
              </a:lnSpc>
              <a:spcBef>
                <a:spcPts val="600"/>
              </a:spcBef>
              <a:buFont typeface="Arial" panose="020B0604020202020204" pitchFamily="34" charset="0"/>
              <a:buChar char="•"/>
            </a:pPr>
            <a:r>
              <a:rPr lang="en-CA" sz="16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The most applicable code is noted next to each refinement, but it is important to understand that there is very often more than one reason for the refinement.  </a:t>
            </a:r>
          </a:p>
          <a:p>
            <a:pPr marL="285750" indent="-285750">
              <a:lnSpc>
                <a:spcPct val="120000"/>
              </a:lnSpc>
              <a:spcBef>
                <a:spcPts val="600"/>
              </a:spcBef>
              <a:buFont typeface="Arial" panose="020B0604020202020204" pitchFamily="34" charset="0"/>
              <a:buChar char="•"/>
            </a:pPr>
            <a:r>
              <a:rPr lang="en-CA" sz="16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The codes have been created to facilitate stakeholder understanding of the rationale behind the refinement but are not intended to be a complete explanation.  </a:t>
            </a:r>
          </a:p>
          <a:p>
            <a:pPr marL="285750" indent="-285750">
              <a:lnSpc>
                <a:spcPct val="120000"/>
              </a:lnSpc>
              <a:spcBef>
                <a:spcPts val="600"/>
              </a:spcBef>
              <a:buFont typeface="Arial" panose="020B0604020202020204" pitchFamily="34" charset="0"/>
              <a:buChar char="•"/>
            </a:pPr>
            <a:r>
              <a:rPr lang="en-CA" sz="16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There is professional judgement, stakeholder input and multi-faceted criteria that were applied for every refinement in the system.</a:t>
            </a:r>
          </a:p>
          <a:p>
            <a:pPr>
              <a:lnSpc>
                <a:spcPct val="120000"/>
              </a:lnSpc>
              <a:spcBef>
                <a:spcPts val="600"/>
              </a:spcBef>
            </a:pPr>
            <a:endParaRPr lang="en-CA" sz="1400" b="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600" dirty="0"/>
          </a:p>
        </p:txBody>
      </p:sp>
      <p:sp>
        <p:nvSpPr>
          <p:cNvPr id="9" name="Slide Number Placeholder 8">
            <a:extLst>
              <a:ext uri="{FF2B5EF4-FFF2-40B4-BE49-F238E27FC236}">
                <a16:creationId xmlns:a16="http://schemas.microsoft.com/office/drawing/2014/main" id="{AA7B234E-FE17-4087-92FD-3802CA26E967}"/>
              </a:ext>
            </a:extLst>
          </p:cNvPr>
          <p:cNvSpPr>
            <a:spLocks noGrp="1"/>
          </p:cNvSpPr>
          <p:nvPr>
            <p:ph type="sldNum" sz="quarter" idx="4"/>
          </p:nvPr>
        </p:nvSpPr>
        <p:spPr/>
        <p:txBody>
          <a:bodyPr/>
          <a:lstStyle/>
          <a:p>
            <a:fld id="{294A09A9-5501-47C1-A89A-A340965A2BE2}" type="slidenum">
              <a:rPr lang="en-US" smtClean="0"/>
              <a:pPr/>
              <a:t>19</a:t>
            </a:fld>
            <a:endParaRPr lang="en-US" dirty="0"/>
          </a:p>
        </p:txBody>
      </p:sp>
      <p:pic>
        <p:nvPicPr>
          <p:cNvPr id="3" name="Picture 2">
            <a:extLst>
              <a:ext uri="{FF2B5EF4-FFF2-40B4-BE49-F238E27FC236}">
                <a16:creationId xmlns:a16="http://schemas.microsoft.com/office/drawing/2014/main" id="{E471F40F-8F8B-7B84-2EB9-CA6B4917A0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2760" y="6061119"/>
            <a:ext cx="991203" cy="660802"/>
          </a:xfrm>
          <a:prstGeom prst="rect">
            <a:avLst/>
          </a:prstGeom>
        </p:spPr>
      </p:pic>
      <p:graphicFrame>
        <p:nvGraphicFramePr>
          <p:cNvPr id="4" name="Table 3">
            <a:extLst>
              <a:ext uri="{FF2B5EF4-FFF2-40B4-BE49-F238E27FC236}">
                <a16:creationId xmlns:a16="http://schemas.microsoft.com/office/drawing/2014/main" id="{7268292D-E050-800C-4161-66217FE94F65}"/>
              </a:ext>
            </a:extLst>
          </p:cNvPr>
          <p:cNvGraphicFramePr>
            <a:graphicFrameLocks noGrp="1"/>
          </p:cNvGraphicFramePr>
          <p:nvPr>
            <p:extLst>
              <p:ext uri="{D42A27DB-BD31-4B8C-83A1-F6EECF244321}">
                <p14:modId xmlns:p14="http://schemas.microsoft.com/office/powerpoint/2010/main" val="4085101297"/>
              </p:ext>
            </p:extLst>
          </p:nvPr>
        </p:nvGraphicFramePr>
        <p:xfrm>
          <a:off x="5945730" y="1044819"/>
          <a:ext cx="5937885" cy="4637853"/>
        </p:xfrm>
        <a:graphic>
          <a:graphicData uri="http://schemas.openxmlformats.org/drawingml/2006/table">
            <a:tbl>
              <a:tblPr firstRow="1" firstCol="1" bandRow="1">
                <a:tableStyleId>{9DCAF9ED-07DC-4A11-8D7F-57B35C25682E}</a:tableStyleId>
              </a:tblPr>
              <a:tblGrid>
                <a:gridCol w="1000193">
                  <a:extLst>
                    <a:ext uri="{9D8B030D-6E8A-4147-A177-3AD203B41FA5}">
                      <a16:colId xmlns:a16="http://schemas.microsoft.com/office/drawing/2014/main" val="3008746841"/>
                    </a:ext>
                  </a:extLst>
                </a:gridCol>
                <a:gridCol w="4937692">
                  <a:extLst>
                    <a:ext uri="{9D8B030D-6E8A-4147-A177-3AD203B41FA5}">
                      <a16:colId xmlns:a16="http://schemas.microsoft.com/office/drawing/2014/main" val="581061567"/>
                    </a:ext>
                  </a:extLst>
                </a:gridCol>
              </a:tblGrid>
              <a:tr h="0">
                <a:tc>
                  <a:txBody>
                    <a:bodyPr/>
                    <a:lstStyle/>
                    <a:p>
                      <a:pPr algn="ctr">
                        <a:lnSpc>
                          <a:spcPct val="107000"/>
                        </a:lnSpc>
                        <a:spcAft>
                          <a:spcPts val="800"/>
                        </a:spcAft>
                      </a:pPr>
                      <a:r>
                        <a:rPr lang="en-CA" sz="1400" kern="100" dirty="0">
                          <a:effectLst/>
                        </a:rPr>
                        <a:t>Refinement Code</a:t>
                      </a:r>
                      <a:endParaRPr lang="en-CA" sz="1400" kern="1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CA" sz="1400" kern="100" dirty="0">
                          <a:effectLst/>
                        </a:rPr>
                        <a:t>Refinement Circumstance / Description</a:t>
                      </a:r>
                      <a:endParaRPr lang="en-CA" sz="1400" kern="1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29051429"/>
                  </a:ext>
                </a:extLst>
              </a:tr>
              <a:tr h="252095">
                <a:tc>
                  <a:txBody>
                    <a:bodyPr/>
                    <a:lstStyle/>
                    <a:p>
                      <a:pPr algn="ctr">
                        <a:lnSpc>
                          <a:spcPct val="107000"/>
                        </a:lnSpc>
                        <a:spcAft>
                          <a:spcPts val="800"/>
                        </a:spcAft>
                      </a:pPr>
                      <a:r>
                        <a:rPr lang="en-CA" sz="1400" kern="100">
                          <a:effectLst/>
                        </a:rPr>
                        <a:t>Ref – 1</a:t>
                      </a:r>
                      <a:endParaRPr lang="en-CA" sz="1400" kern="1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CA" sz="1400" kern="100" dirty="0">
                          <a:effectLst/>
                        </a:rPr>
                        <a:t>To extend Prime Agricultural Lands over lower scoring land to establish the agricultural system as defined by the province</a:t>
                      </a:r>
                      <a:endParaRPr lang="en-CA" sz="1400" kern="1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18097467"/>
                  </a:ext>
                </a:extLst>
              </a:tr>
              <a:tr h="252095">
                <a:tc>
                  <a:txBody>
                    <a:bodyPr/>
                    <a:lstStyle/>
                    <a:p>
                      <a:pPr algn="ctr">
                        <a:lnSpc>
                          <a:spcPct val="107000"/>
                        </a:lnSpc>
                        <a:spcAft>
                          <a:spcPts val="800"/>
                        </a:spcAft>
                      </a:pPr>
                      <a:r>
                        <a:rPr lang="en-CA" sz="1400" kern="100">
                          <a:effectLst/>
                        </a:rPr>
                        <a:t>Ref – 2</a:t>
                      </a:r>
                      <a:endParaRPr lang="en-CA" sz="1400" kern="1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CA" sz="1400" kern="100" dirty="0">
                          <a:effectLst/>
                        </a:rPr>
                        <a:t>To account for active production or agricultural investment that scores less than 60</a:t>
                      </a:r>
                      <a:endParaRPr lang="en-CA" sz="1400" kern="1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51620760"/>
                  </a:ext>
                </a:extLst>
              </a:tr>
              <a:tr h="252095">
                <a:tc>
                  <a:txBody>
                    <a:bodyPr/>
                    <a:lstStyle/>
                    <a:p>
                      <a:pPr algn="ctr">
                        <a:lnSpc>
                          <a:spcPct val="107000"/>
                        </a:lnSpc>
                        <a:spcAft>
                          <a:spcPts val="800"/>
                        </a:spcAft>
                      </a:pPr>
                      <a:r>
                        <a:rPr lang="en-CA" sz="1400" kern="100">
                          <a:effectLst/>
                        </a:rPr>
                        <a:t>Ref – 3</a:t>
                      </a:r>
                      <a:endParaRPr lang="en-CA" sz="1400" kern="1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CA" sz="1400" kern="100" dirty="0">
                          <a:effectLst/>
                        </a:rPr>
                        <a:t>To refine Prime Agricultural Lands to an identifiable boundary</a:t>
                      </a:r>
                      <a:endParaRPr lang="en-CA" sz="1400" kern="1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84661615"/>
                  </a:ext>
                </a:extLst>
              </a:tr>
              <a:tr h="252095">
                <a:tc>
                  <a:txBody>
                    <a:bodyPr/>
                    <a:lstStyle/>
                    <a:p>
                      <a:pPr algn="ctr">
                        <a:lnSpc>
                          <a:spcPct val="107000"/>
                        </a:lnSpc>
                        <a:spcAft>
                          <a:spcPts val="800"/>
                        </a:spcAft>
                      </a:pPr>
                      <a:r>
                        <a:rPr lang="en-CA" sz="1400" kern="100">
                          <a:effectLst/>
                        </a:rPr>
                        <a:t>Ref – 4</a:t>
                      </a:r>
                      <a:endParaRPr lang="en-CA" sz="1400" kern="1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CA" sz="1400" kern="100" dirty="0">
                          <a:effectLst/>
                        </a:rPr>
                        <a:t>To create a continuous agricultural land base across municipal jurisdictional boundaries</a:t>
                      </a:r>
                      <a:endParaRPr lang="en-CA" sz="1400" kern="1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0736971"/>
                  </a:ext>
                </a:extLst>
              </a:tr>
              <a:tr h="252095">
                <a:tc>
                  <a:txBody>
                    <a:bodyPr/>
                    <a:lstStyle/>
                    <a:p>
                      <a:pPr algn="ctr">
                        <a:lnSpc>
                          <a:spcPct val="107000"/>
                        </a:lnSpc>
                        <a:spcAft>
                          <a:spcPts val="800"/>
                        </a:spcAft>
                      </a:pPr>
                      <a:r>
                        <a:rPr lang="en-CA" sz="1400" kern="100">
                          <a:effectLst/>
                        </a:rPr>
                        <a:t>Ref – 5</a:t>
                      </a:r>
                      <a:endParaRPr lang="en-CA" sz="1400" kern="1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CA" sz="1400" kern="100" dirty="0">
                          <a:effectLst/>
                        </a:rPr>
                        <a:t>To reflect pre-existing non-agricultural designations or uses</a:t>
                      </a:r>
                      <a:endParaRPr lang="en-CA" sz="1400" kern="1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49769791"/>
                  </a:ext>
                </a:extLst>
              </a:tr>
              <a:tr h="252095">
                <a:tc>
                  <a:txBody>
                    <a:bodyPr/>
                    <a:lstStyle/>
                    <a:p>
                      <a:pPr algn="ctr">
                        <a:lnSpc>
                          <a:spcPct val="107000"/>
                        </a:lnSpc>
                        <a:spcAft>
                          <a:spcPts val="800"/>
                        </a:spcAft>
                      </a:pPr>
                      <a:r>
                        <a:rPr lang="en-CA" sz="1400" kern="100">
                          <a:effectLst/>
                        </a:rPr>
                        <a:t>Ref – 6</a:t>
                      </a:r>
                      <a:endParaRPr lang="en-CA" sz="1400" kern="1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CA" sz="1400" kern="100" dirty="0">
                          <a:effectLst/>
                        </a:rPr>
                        <a:t>To reflect land that is primarily Natural Heritage System – limited or no agricultural production is occurring</a:t>
                      </a:r>
                      <a:endParaRPr lang="en-CA" sz="1400" kern="1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32471616"/>
                  </a:ext>
                </a:extLst>
              </a:tr>
              <a:tr h="252095">
                <a:tc>
                  <a:txBody>
                    <a:bodyPr/>
                    <a:lstStyle/>
                    <a:p>
                      <a:pPr algn="ctr">
                        <a:lnSpc>
                          <a:spcPct val="107000"/>
                        </a:lnSpc>
                        <a:spcAft>
                          <a:spcPts val="800"/>
                        </a:spcAft>
                      </a:pPr>
                      <a:r>
                        <a:rPr lang="en-CA" sz="1400" kern="100">
                          <a:effectLst/>
                        </a:rPr>
                        <a:t>Ref – 7</a:t>
                      </a:r>
                      <a:endParaRPr lang="en-CA" sz="1400" kern="1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CA" sz="1400" kern="100" dirty="0">
                          <a:effectLst/>
                        </a:rPr>
                        <a:t>To include lands at an owner’s request</a:t>
                      </a:r>
                      <a:endParaRPr lang="en-CA" sz="1400" kern="1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00542196"/>
                  </a:ext>
                </a:extLst>
              </a:tr>
              <a:tr h="252095">
                <a:tc>
                  <a:txBody>
                    <a:bodyPr/>
                    <a:lstStyle/>
                    <a:p>
                      <a:pPr algn="ctr">
                        <a:lnSpc>
                          <a:spcPct val="107000"/>
                        </a:lnSpc>
                        <a:spcAft>
                          <a:spcPts val="800"/>
                        </a:spcAft>
                      </a:pPr>
                      <a:r>
                        <a:rPr lang="en-CA" sz="1400" kern="100">
                          <a:effectLst/>
                        </a:rPr>
                        <a:t>Ref – 8</a:t>
                      </a:r>
                      <a:endParaRPr lang="en-CA" sz="1400" kern="1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CA" sz="1400" kern="100" dirty="0">
                          <a:effectLst/>
                        </a:rPr>
                        <a:t>To include lands scoring greater than 60</a:t>
                      </a:r>
                      <a:endParaRPr lang="en-CA" sz="1400" kern="1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73264631"/>
                  </a:ext>
                </a:extLst>
              </a:tr>
              <a:tr h="252095">
                <a:tc>
                  <a:txBody>
                    <a:bodyPr/>
                    <a:lstStyle/>
                    <a:p>
                      <a:pPr algn="ctr">
                        <a:lnSpc>
                          <a:spcPct val="107000"/>
                        </a:lnSpc>
                        <a:spcAft>
                          <a:spcPts val="800"/>
                        </a:spcAft>
                      </a:pPr>
                      <a:r>
                        <a:rPr lang="en-CA" sz="1400" kern="100">
                          <a:effectLst/>
                        </a:rPr>
                        <a:t>Ref – 9</a:t>
                      </a:r>
                      <a:endParaRPr lang="en-CA" sz="1400" kern="1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CA" sz="1400" kern="100" dirty="0">
                          <a:effectLst/>
                        </a:rPr>
                        <a:t>To exclude parcels that are isolated from other agricultural lands or operations</a:t>
                      </a:r>
                      <a:endParaRPr lang="en-CA" sz="1400" kern="1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92152578"/>
                  </a:ext>
                </a:extLst>
              </a:tr>
              <a:tr h="252095">
                <a:tc>
                  <a:txBody>
                    <a:bodyPr/>
                    <a:lstStyle/>
                    <a:p>
                      <a:pPr algn="ctr">
                        <a:lnSpc>
                          <a:spcPct val="107000"/>
                        </a:lnSpc>
                        <a:spcAft>
                          <a:spcPts val="800"/>
                        </a:spcAft>
                      </a:pPr>
                      <a:r>
                        <a:rPr lang="en-CA" sz="1400" kern="100">
                          <a:effectLst/>
                        </a:rPr>
                        <a:t>Ref – 10</a:t>
                      </a:r>
                      <a:endParaRPr lang="en-CA" sz="1400" kern="1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CA" sz="1400" kern="100" dirty="0">
                          <a:effectLst/>
                        </a:rPr>
                        <a:t>To exclude lands with conflicting land uses</a:t>
                      </a:r>
                      <a:endParaRPr lang="en-CA" sz="1400" kern="1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32016539"/>
                  </a:ext>
                </a:extLst>
              </a:tr>
              <a:tr h="252095">
                <a:tc>
                  <a:txBody>
                    <a:bodyPr/>
                    <a:lstStyle/>
                    <a:p>
                      <a:pPr algn="ctr">
                        <a:lnSpc>
                          <a:spcPct val="107000"/>
                        </a:lnSpc>
                        <a:spcAft>
                          <a:spcPts val="800"/>
                        </a:spcAft>
                      </a:pPr>
                      <a:r>
                        <a:rPr lang="en-CA" sz="1400" kern="100">
                          <a:effectLst/>
                        </a:rPr>
                        <a:t>Ref – 11</a:t>
                      </a:r>
                      <a:endParaRPr lang="en-CA" sz="1400" kern="1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CA" sz="1400" kern="100" dirty="0">
                          <a:effectLst/>
                        </a:rPr>
                        <a:t>To exclude areas subject to significant fragmentation</a:t>
                      </a:r>
                      <a:endParaRPr lang="en-CA" sz="1400" kern="1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35607663"/>
                  </a:ext>
                </a:extLst>
              </a:tr>
              <a:tr h="252095">
                <a:tc>
                  <a:txBody>
                    <a:bodyPr/>
                    <a:lstStyle/>
                    <a:p>
                      <a:pPr algn="ctr">
                        <a:lnSpc>
                          <a:spcPct val="107000"/>
                        </a:lnSpc>
                        <a:spcAft>
                          <a:spcPts val="800"/>
                        </a:spcAft>
                      </a:pPr>
                      <a:r>
                        <a:rPr lang="en-CA" sz="1400" kern="100">
                          <a:effectLst/>
                        </a:rPr>
                        <a:t>Ref – 12</a:t>
                      </a:r>
                      <a:endParaRPr lang="en-CA" sz="1400" kern="1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CA" sz="1400" kern="100" dirty="0">
                          <a:effectLst/>
                        </a:rPr>
                        <a:t>Refinement as a result of local area municipal staff, agency, or stakeholder request</a:t>
                      </a:r>
                      <a:endParaRPr lang="en-CA" sz="1400" kern="1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89995108"/>
                  </a:ext>
                </a:extLst>
              </a:tr>
            </a:tbl>
          </a:graphicData>
        </a:graphic>
      </p:graphicFrame>
    </p:spTree>
    <p:extLst>
      <p:ext uri="{BB962C8B-B14F-4D97-AF65-F5344CB8AC3E}">
        <p14:creationId xmlns:p14="http://schemas.microsoft.com/office/powerpoint/2010/main" val="32242680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p:txBody>
          <a:bodyPr/>
          <a:lstStyle/>
          <a:p>
            <a:r>
              <a:rPr lang="en-US" dirty="0">
                <a:solidFill>
                  <a:schemeClr val="accent1">
                    <a:lumMod val="50000"/>
                  </a:schemeClr>
                </a:solidFill>
              </a:rPr>
              <a:t>Agenda</a:t>
            </a:r>
          </a:p>
        </p:txBody>
      </p:sp>
      <p:sp>
        <p:nvSpPr>
          <p:cNvPr id="2" name="Text Placeholder 1">
            <a:extLst>
              <a:ext uri="{FF2B5EF4-FFF2-40B4-BE49-F238E27FC236}">
                <a16:creationId xmlns:a16="http://schemas.microsoft.com/office/drawing/2014/main" id="{C11A7FF5-E7DB-4462-BC64-12126BDC0DFB}"/>
              </a:ext>
            </a:extLst>
          </p:cNvPr>
          <p:cNvSpPr>
            <a:spLocks noGrp="1"/>
          </p:cNvSpPr>
          <p:nvPr>
            <p:ph type="body" sz="quarter" idx="11"/>
          </p:nvPr>
        </p:nvSpPr>
        <p:spPr>
          <a:xfrm>
            <a:off x="1019332" y="2193489"/>
            <a:ext cx="5140835" cy="3283131"/>
          </a:xfrm>
        </p:spPr>
        <p:txBody>
          <a:bodyPr>
            <a:normAutofit lnSpcReduction="10000"/>
          </a:bodyPr>
          <a:lstStyle/>
          <a:p>
            <a:pPr marL="342900" indent="-342900">
              <a:lnSpc>
                <a:spcPct val="110000"/>
              </a:lnSpc>
              <a:buFont typeface="Arial" panose="020B0604020202020204" pitchFamily="34" charset="0"/>
              <a:buChar char="•"/>
            </a:pPr>
            <a:r>
              <a:rPr lang="en-US" sz="2800" dirty="0">
                <a:solidFill>
                  <a:schemeClr val="accent1">
                    <a:lumMod val="50000"/>
                  </a:schemeClr>
                </a:solidFill>
              </a:rPr>
              <a:t>Project Review</a:t>
            </a:r>
          </a:p>
          <a:p>
            <a:pPr marL="342900" indent="-342900">
              <a:lnSpc>
                <a:spcPct val="110000"/>
              </a:lnSpc>
              <a:buFont typeface="Arial" panose="020B0604020202020204" pitchFamily="34" charset="0"/>
              <a:buChar char="•"/>
            </a:pPr>
            <a:r>
              <a:rPr lang="en-US" sz="2800" dirty="0">
                <a:solidFill>
                  <a:schemeClr val="accent1">
                    <a:lumMod val="50000"/>
                  </a:schemeClr>
                </a:solidFill>
              </a:rPr>
              <a:t>Additional Consultation </a:t>
            </a:r>
          </a:p>
          <a:p>
            <a:pPr marL="342900" indent="-342900">
              <a:lnSpc>
                <a:spcPct val="110000"/>
              </a:lnSpc>
              <a:buFont typeface="Arial" panose="020B0604020202020204" pitchFamily="34" charset="0"/>
              <a:buChar char="•"/>
            </a:pPr>
            <a:r>
              <a:rPr lang="en-US" sz="2800" dirty="0">
                <a:solidFill>
                  <a:schemeClr val="accent1">
                    <a:lumMod val="50000"/>
                  </a:schemeClr>
                </a:solidFill>
              </a:rPr>
              <a:t>Revised Draft Agricultural System Map</a:t>
            </a:r>
          </a:p>
          <a:p>
            <a:pPr marL="342900" indent="-342900">
              <a:lnSpc>
                <a:spcPct val="110000"/>
              </a:lnSpc>
              <a:buFont typeface="Arial" panose="020B0604020202020204" pitchFamily="34" charset="0"/>
              <a:buChar char="•"/>
            </a:pPr>
            <a:r>
              <a:rPr lang="en-US" sz="2800" dirty="0">
                <a:solidFill>
                  <a:schemeClr val="accent1">
                    <a:lumMod val="50000"/>
                  </a:schemeClr>
                </a:solidFill>
              </a:rPr>
              <a:t>Statistical System Summary</a:t>
            </a:r>
          </a:p>
          <a:p>
            <a:pPr marL="342900" indent="-342900">
              <a:lnSpc>
                <a:spcPct val="110000"/>
              </a:lnSpc>
              <a:buFont typeface="Arial" panose="020B0604020202020204" pitchFamily="34" charset="0"/>
              <a:buChar char="•"/>
            </a:pPr>
            <a:r>
              <a:rPr lang="en-US" sz="2800" dirty="0">
                <a:solidFill>
                  <a:schemeClr val="accent1">
                    <a:lumMod val="50000"/>
                  </a:schemeClr>
                </a:solidFill>
              </a:rPr>
              <a:t>Final Project Steps</a:t>
            </a:r>
          </a:p>
          <a:p>
            <a:endParaRPr lang="en-US" dirty="0"/>
          </a:p>
        </p:txBody>
      </p:sp>
      <p:sp>
        <p:nvSpPr>
          <p:cNvPr id="9" name="Slide Number Placeholder 8">
            <a:extLst>
              <a:ext uri="{FF2B5EF4-FFF2-40B4-BE49-F238E27FC236}">
                <a16:creationId xmlns:a16="http://schemas.microsoft.com/office/drawing/2014/main" id="{AA7B234E-FE17-4087-92FD-3802CA26E967}"/>
              </a:ext>
            </a:extLst>
          </p:cNvPr>
          <p:cNvSpPr>
            <a:spLocks noGrp="1"/>
          </p:cNvSpPr>
          <p:nvPr>
            <p:ph type="sldNum" sz="quarter" idx="4"/>
          </p:nvPr>
        </p:nvSpPr>
        <p:spPr/>
        <p:txBody>
          <a:bodyPr/>
          <a:lstStyle/>
          <a:p>
            <a:fld id="{294A09A9-5501-47C1-A89A-A340965A2BE2}" type="slidenum">
              <a:rPr lang="en-US" smtClean="0"/>
              <a:pPr/>
              <a:t>2</a:t>
            </a:fld>
            <a:endParaRPr lang="en-US" dirty="0"/>
          </a:p>
        </p:txBody>
      </p:sp>
      <p:pic>
        <p:nvPicPr>
          <p:cNvPr id="3" name="Picture 2">
            <a:extLst>
              <a:ext uri="{FF2B5EF4-FFF2-40B4-BE49-F238E27FC236}">
                <a16:creationId xmlns:a16="http://schemas.microsoft.com/office/drawing/2014/main" id="{E471F40F-8F8B-7B84-2EB9-CA6B4917A0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2760" y="6061119"/>
            <a:ext cx="991203" cy="660802"/>
          </a:xfrm>
          <a:prstGeom prst="rect">
            <a:avLst/>
          </a:prstGeom>
        </p:spPr>
      </p:pic>
      <p:pic>
        <p:nvPicPr>
          <p:cNvPr id="4" name="Picture 2" descr="Farmer's Field">
            <a:extLst>
              <a:ext uri="{FF2B5EF4-FFF2-40B4-BE49-F238E27FC236}">
                <a16:creationId xmlns:a16="http://schemas.microsoft.com/office/drawing/2014/main" id="{F801B49F-CA91-9590-C481-363F003697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3034" y="261745"/>
            <a:ext cx="4284832" cy="2856995"/>
          </a:xfrm>
          <a:prstGeom prst="rect">
            <a:avLst/>
          </a:prstGeom>
          <a:noFill/>
          <a:ln>
            <a:solidFill>
              <a:srgbClr val="A5A5A5"/>
            </a:solidFill>
          </a:ln>
          <a:extLst>
            <a:ext uri="{909E8E84-426E-40DD-AFC4-6F175D3DCCD1}">
              <a14:hiddenFill xmlns:a14="http://schemas.microsoft.com/office/drawing/2010/main">
                <a:solidFill>
                  <a:srgbClr val="FFFFFF"/>
                </a:solidFill>
              </a14:hiddenFill>
            </a:ext>
          </a:extLst>
        </p:spPr>
      </p:pic>
      <p:pic>
        <p:nvPicPr>
          <p:cNvPr id="3074" name="Picture 2" descr="Pastoral farming for climate friendly beef - Hugh Grierson Organic">
            <a:extLst>
              <a:ext uri="{FF2B5EF4-FFF2-40B4-BE49-F238E27FC236}">
                <a16:creationId xmlns:a16="http://schemas.microsoft.com/office/drawing/2014/main" id="{52CE1358-51D8-E50A-1CCF-DA3CBA3F75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2372" y="3301616"/>
            <a:ext cx="4285494" cy="2856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55168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EB10A30-39F5-AEB9-7E89-40C3F550F262}"/>
              </a:ext>
            </a:extLst>
          </p:cNvPr>
          <p:cNvSpPr>
            <a:spLocks noGrp="1"/>
          </p:cNvSpPr>
          <p:nvPr>
            <p:ph type="sldNum" sz="quarter" idx="4"/>
          </p:nvPr>
        </p:nvSpPr>
        <p:spPr/>
        <p:txBody>
          <a:bodyPr/>
          <a:lstStyle/>
          <a:p>
            <a:fld id="{294A09A9-5501-47C1-A89A-A340965A2BE2}" type="slidenum">
              <a:rPr lang="en-US" smtClean="0"/>
              <a:pPr/>
              <a:t>20</a:t>
            </a:fld>
            <a:endParaRPr lang="en-US" dirty="0"/>
          </a:p>
        </p:txBody>
      </p:sp>
      <p:pic>
        <p:nvPicPr>
          <p:cNvPr id="6" name="Picture 5">
            <a:extLst>
              <a:ext uri="{FF2B5EF4-FFF2-40B4-BE49-F238E27FC236}">
                <a16:creationId xmlns:a16="http://schemas.microsoft.com/office/drawing/2014/main" id="{D448BCCC-F7DC-A81E-506A-ED66147593C0}"/>
              </a:ext>
            </a:extLst>
          </p:cNvPr>
          <p:cNvPicPr>
            <a:picLocks noChangeAspect="1"/>
          </p:cNvPicPr>
          <p:nvPr/>
        </p:nvPicPr>
        <p:blipFill>
          <a:blip r:embed="rId2"/>
          <a:stretch>
            <a:fillRect/>
          </a:stretch>
        </p:blipFill>
        <p:spPr>
          <a:xfrm>
            <a:off x="411740" y="0"/>
            <a:ext cx="11368519" cy="6858000"/>
          </a:xfrm>
          <a:prstGeom prst="rect">
            <a:avLst/>
          </a:prstGeom>
        </p:spPr>
      </p:pic>
    </p:spTree>
    <p:extLst>
      <p:ext uri="{BB962C8B-B14F-4D97-AF65-F5344CB8AC3E}">
        <p14:creationId xmlns:p14="http://schemas.microsoft.com/office/powerpoint/2010/main" val="13267557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1C5A566-F71A-AE7F-A41E-E7DDFA67B535}"/>
              </a:ext>
            </a:extLst>
          </p:cNvPr>
          <p:cNvSpPr>
            <a:spLocks noGrp="1"/>
          </p:cNvSpPr>
          <p:nvPr>
            <p:ph type="sldNum" sz="quarter" idx="4"/>
          </p:nvPr>
        </p:nvSpPr>
        <p:spPr/>
        <p:txBody>
          <a:bodyPr/>
          <a:lstStyle/>
          <a:p>
            <a:fld id="{294A09A9-5501-47C1-A89A-A340965A2BE2}" type="slidenum">
              <a:rPr lang="en-US" smtClean="0"/>
              <a:pPr/>
              <a:t>21</a:t>
            </a:fld>
            <a:endParaRPr lang="en-US" dirty="0"/>
          </a:p>
        </p:txBody>
      </p:sp>
      <p:pic>
        <p:nvPicPr>
          <p:cNvPr id="6" name="Picture 5">
            <a:extLst>
              <a:ext uri="{FF2B5EF4-FFF2-40B4-BE49-F238E27FC236}">
                <a16:creationId xmlns:a16="http://schemas.microsoft.com/office/drawing/2014/main" id="{1D5BF0A7-3F2D-1F32-C3D9-8D2BD19E58CE}"/>
              </a:ext>
            </a:extLst>
          </p:cNvPr>
          <p:cNvPicPr>
            <a:picLocks noChangeAspect="1"/>
          </p:cNvPicPr>
          <p:nvPr/>
        </p:nvPicPr>
        <p:blipFill>
          <a:blip r:embed="rId2"/>
          <a:stretch>
            <a:fillRect/>
          </a:stretch>
        </p:blipFill>
        <p:spPr>
          <a:xfrm>
            <a:off x="760256" y="0"/>
            <a:ext cx="10671487" cy="6858000"/>
          </a:xfrm>
          <a:prstGeom prst="rect">
            <a:avLst/>
          </a:prstGeom>
        </p:spPr>
      </p:pic>
    </p:spTree>
    <p:extLst>
      <p:ext uri="{BB962C8B-B14F-4D97-AF65-F5344CB8AC3E}">
        <p14:creationId xmlns:p14="http://schemas.microsoft.com/office/powerpoint/2010/main" val="39526206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CABF059-8C7A-B072-485A-50635E01B910}"/>
              </a:ext>
            </a:extLst>
          </p:cNvPr>
          <p:cNvSpPr>
            <a:spLocks noGrp="1"/>
          </p:cNvSpPr>
          <p:nvPr>
            <p:ph type="sldNum" sz="quarter" idx="4"/>
          </p:nvPr>
        </p:nvSpPr>
        <p:spPr/>
        <p:txBody>
          <a:bodyPr/>
          <a:lstStyle/>
          <a:p>
            <a:fld id="{294A09A9-5501-47C1-A89A-A340965A2BE2}" type="slidenum">
              <a:rPr lang="en-US" smtClean="0"/>
              <a:pPr/>
              <a:t>22</a:t>
            </a:fld>
            <a:endParaRPr lang="en-US" dirty="0"/>
          </a:p>
        </p:txBody>
      </p:sp>
      <p:sp>
        <p:nvSpPr>
          <p:cNvPr id="4" name="Title 3">
            <a:extLst>
              <a:ext uri="{FF2B5EF4-FFF2-40B4-BE49-F238E27FC236}">
                <a16:creationId xmlns:a16="http://schemas.microsoft.com/office/drawing/2014/main" id="{52F39066-336E-D243-F399-1CBC1CCE5EF9}"/>
              </a:ext>
            </a:extLst>
          </p:cNvPr>
          <p:cNvSpPr>
            <a:spLocks noGrp="1"/>
          </p:cNvSpPr>
          <p:nvPr>
            <p:ph type="title"/>
          </p:nvPr>
        </p:nvSpPr>
        <p:spPr/>
        <p:txBody>
          <a:bodyPr/>
          <a:lstStyle/>
          <a:p>
            <a:endParaRPr lang="en-CA"/>
          </a:p>
        </p:txBody>
      </p:sp>
      <p:pic>
        <p:nvPicPr>
          <p:cNvPr id="6" name="Picture 5">
            <a:extLst>
              <a:ext uri="{FF2B5EF4-FFF2-40B4-BE49-F238E27FC236}">
                <a16:creationId xmlns:a16="http://schemas.microsoft.com/office/drawing/2014/main" id="{48BDA9F1-2F49-297D-35E6-974EC432205A}"/>
              </a:ext>
            </a:extLst>
          </p:cNvPr>
          <p:cNvPicPr>
            <a:picLocks noChangeAspect="1"/>
          </p:cNvPicPr>
          <p:nvPr/>
        </p:nvPicPr>
        <p:blipFill>
          <a:blip r:embed="rId2"/>
          <a:stretch>
            <a:fillRect/>
          </a:stretch>
        </p:blipFill>
        <p:spPr>
          <a:xfrm>
            <a:off x="769855" y="0"/>
            <a:ext cx="10652289" cy="6858000"/>
          </a:xfrm>
          <a:prstGeom prst="rect">
            <a:avLst/>
          </a:prstGeom>
        </p:spPr>
      </p:pic>
    </p:spTree>
    <p:extLst>
      <p:ext uri="{BB962C8B-B14F-4D97-AF65-F5344CB8AC3E}">
        <p14:creationId xmlns:p14="http://schemas.microsoft.com/office/powerpoint/2010/main" val="41752006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97EA5AA-2692-6721-13F8-D5807896B218}"/>
              </a:ext>
            </a:extLst>
          </p:cNvPr>
          <p:cNvSpPr>
            <a:spLocks noGrp="1"/>
          </p:cNvSpPr>
          <p:nvPr>
            <p:ph type="sldNum" sz="quarter" idx="4"/>
          </p:nvPr>
        </p:nvSpPr>
        <p:spPr/>
        <p:txBody>
          <a:bodyPr/>
          <a:lstStyle/>
          <a:p>
            <a:fld id="{294A09A9-5501-47C1-A89A-A340965A2BE2}" type="slidenum">
              <a:rPr lang="en-US" smtClean="0"/>
              <a:pPr/>
              <a:t>23</a:t>
            </a:fld>
            <a:endParaRPr lang="en-US" dirty="0"/>
          </a:p>
        </p:txBody>
      </p:sp>
      <p:sp>
        <p:nvSpPr>
          <p:cNvPr id="4" name="Title 3">
            <a:extLst>
              <a:ext uri="{FF2B5EF4-FFF2-40B4-BE49-F238E27FC236}">
                <a16:creationId xmlns:a16="http://schemas.microsoft.com/office/drawing/2014/main" id="{F72F4CA6-A5F6-8C4B-EE0A-F2BA794AE99F}"/>
              </a:ext>
            </a:extLst>
          </p:cNvPr>
          <p:cNvSpPr>
            <a:spLocks noGrp="1"/>
          </p:cNvSpPr>
          <p:nvPr>
            <p:ph type="title"/>
          </p:nvPr>
        </p:nvSpPr>
        <p:spPr/>
        <p:txBody>
          <a:bodyPr/>
          <a:lstStyle/>
          <a:p>
            <a:endParaRPr lang="en-CA"/>
          </a:p>
        </p:txBody>
      </p:sp>
      <p:pic>
        <p:nvPicPr>
          <p:cNvPr id="6" name="Picture 5">
            <a:extLst>
              <a:ext uri="{FF2B5EF4-FFF2-40B4-BE49-F238E27FC236}">
                <a16:creationId xmlns:a16="http://schemas.microsoft.com/office/drawing/2014/main" id="{39C3F87C-B5DA-CC55-348C-2E77471C8D16}"/>
              </a:ext>
            </a:extLst>
          </p:cNvPr>
          <p:cNvPicPr>
            <a:picLocks noChangeAspect="1"/>
          </p:cNvPicPr>
          <p:nvPr/>
        </p:nvPicPr>
        <p:blipFill>
          <a:blip r:embed="rId2"/>
          <a:stretch>
            <a:fillRect/>
          </a:stretch>
        </p:blipFill>
        <p:spPr>
          <a:xfrm>
            <a:off x="766354" y="0"/>
            <a:ext cx="10659291" cy="6858000"/>
          </a:xfrm>
          <a:prstGeom prst="rect">
            <a:avLst/>
          </a:prstGeom>
        </p:spPr>
      </p:pic>
    </p:spTree>
    <p:extLst>
      <p:ext uri="{BB962C8B-B14F-4D97-AF65-F5344CB8AC3E}">
        <p14:creationId xmlns:p14="http://schemas.microsoft.com/office/powerpoint/2010/main" val="7970192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B691B89-A291-2AFE-938E-2F52F58C2130}"/>
              </a:ext>
            </a:extLst>
          </p:cNvPr>
          <p:cNvSpPr>
            <a:spLocks noGrp="1"/>
          </p:cNvSpPr>
          <p:nvPr>
            <p:ph type="sldNum" sz="quarter" idx="4"/>
          </p:nvPr>
        </p:nvSpPr>
        <p:spPr/>
        <p:txBody>
          <a:bodyPr/>
          <a:lstStyle/>
          <a:p>
            <a:fld id="{294A09A9-5501-47C1-A89A-A340965A2BE2}" type="slidenum">
              <a:rPr lang="en-US" smtClean="0"/>
              <a:pPr/>
              <a:t>24</a:t>
            </a:fld>
            <a:endParaRPr lang="en-US" dirty="0"/>
          </a:p>
        </p:txBody>
      </p:sp>
      <p:pic>
        <p:nvPicPr>
          <p:cNvPr id="6" name="Picture 5">
            <a:extLst>
              <a:ext uri="{FF2B5EF4-FFF2-40B4-BE49-F238E27FC236}">
                <a16:creationId xmlns:a16="http://schemas.microsoft.com/office/drawing/2014/main" id="{B8D08E22-7F3F-00A7-FF29-D850CB4D0865}"/>
              </a:ext>
            </a:extLst>
          </p:cNvPr>
          <p:cNvPicPr>
            <a:picLocks noChangeAspect="1"/>
          </p:cNvPicPr>
          <p:nvPr/>
        </p:nvPicPr>
        <p:blipFill>
          <a:blip r:embed="rId2"/>
          <a:stretch>
            <a:fillRect/>
          </a:stretch>
        </p:blipFill>
        <p:spPr>
          <a:xfrm>
            <a:off x="3927951" y="0"/>
            <a:ext cx="4336098" cy="6858000"/>
          </a:xfrm>
          <a:prstGeom prst="rect">
            <a:avLst/>
          </a:prstGeom>
        </p:spPr>
      </p:pic>
    </p:spTree>
    <p:extLst>
      <p:ext uri="{BB962C8B-B14F-4D97-AF65-F5344CB8AC3E}">
        <p14:creationId xmlns:p14="http://schemas.microsoft.com/office/powerpoint/2010/main" val="31658916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2A31625-267B-568E-F43C-9F9C00E8FA06}"/>
              </a:ext>
            </a:extLst>
          </p:cNvPr>
          <p:cNvSpPr>
            <a:spLocks noGrp="1"/>
          </p:cNvSpPr>
          <p:nvPr>
            <p:ph type="sldNum" sz="quarter" idx="4"/>
          </p:nvPr>
        </p:nvSpPr>
        <p:spPr/>
        <p:txBody>
          <a:bodyPr/>
          <a:lstStyle/>
          <a:p>
            <a:fld id="{294A09A9-5501-47C1-A89A-A340965A2BE2}" type="slidenum">
              <a:rPr lang="en-US" smtClean="0"/>
              <a:pPr/>
              <a:t>25</a:t>
            </a:fld>
            <a:endParaRPr lang="en-US" dirty="0"/>
          </a:p>
        </p:txBody>
      </p:sp>
      <p:pic>
        <p:nvPicPr>
          <p:cNvPr id="6" name="Picture 5">
            <a:extLst>
              <a:ext uri="{FF2B5EF4-FFF2-40B4-BE49-F238E27FC236}">
                <a16:creationId xmlns:a16="http://schemas.microsoft.com/office/drawing/2014/main" id="{571E913D-E8B5-920D-8CE3-563EDE8F047D}"/>
              </a:ext>
            </a:extLst>
          </p:cNvPr>
          <p:cNvPicPr>
            <a:picLocks noChangeAspect="1"/>
          </p:cNvPicPr>
          <p:nvPr/>
        </p:nvPicPr>
        <p:blipFill>
          <a:blip r:embed="rId2"/>
          <a:stretch>
            <a:fillRect/>
          </a:stretch>
        </p:blipFill>
        <p:spPr>
          <a:xfrm>
            <a:off x="762869" y="0"/>
            <a:ext cx="10666262" cy="6858000"/>
          </a:xfrm>
          <a:prstGeom prst="rect">
            <a:avLst/>
          </a:prstGeom>
        </p:spPr>
      </p:pic>
    </p:spTree>
    <p:extLst>
      <p:ext uri="{BB962C8B-B14F-4D97-AF65-F5344CB8AC3E}">
        <p14:creationId xmlns:p14="http://schemas.microsoft.com/office/powerpoint/2010/main" val="3462138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35A7740-3223-1F1F-F084-9624F9E43103}"/>
              </a:ext>
            </a:extLst>
          </p:cNvPr>
          <p:cNvSpPr>
            <a:spLocks noGrp="1"/>
          </p:cNvSpPr>
          <p:nvPr>
            <p:ph type="sldNum" sz="quarter" idx="4"/>
          </p:nvPr>
        </p:nvSpPr>
        <p:spPr/>
        <p:txBody>
          <a:bodyPr/>
          <a:lstStyle/>
          <a:p>
            <a:fld id="{294A09A9-5501-47C1-A89A-A340965A2BE2}" type="slidenum">
              <a:rPr lang="en-US" smtClean="0"/>
              <a:pPr/>
              <a:t>26</a:t>
            </a:fld>
            <a:endParaRPr lang="en-US" dirty="0"/>
          </a:p>
        </p:txBody>
      </p:sp>
      <p:pic>
        <p:nvPicPr>
          <p:cNvPr id="6" name="Picture 5">
            <a:extLst>
              <a:ext uri="{FF2B5EF4-FFF2-40B4-BE49-F238E27FC236}">
                <a16:creationId xmlns:a16="http://schemas.microsoft.com/office/drawing/2014/main" id="{482E0667-596D-3A2D-8872-117C0881A4C9}"/>
              </a:ext>
            </a:extLst>
          </p:cNvPr>
          <p:cNvPicPr>
            <a:picLocks noChangeAspect="1"/>
          </p:cNvPicPr>
          <p:nvPr/>
        </p:nvPicPr>
        <p:blipFill>
          <a:blip r:embed="rId2"/>
          <a:stretch>
            <a:fillRect/>
          </a:stretch>
        </p:blipFill>
        <p:spPr>
          <a:xfrm>
            <a:off x="760256" y="0"/>
            <a:ext cx="10671487" cy="6858000"/>
          </a:xfrm>
          <a:prstGeom prst="rect">
            <a:avLst/>
          </a:prstGeom>
        </p:spPr>
      </p:pic>
    </p:spTree>
    <p:extLst>
      <p:ext uri="{BB962C8B-B14F-4D97-AF65-F5344CB8AC3E}">
        <p14:creationId xmlns:p14="http://schemas.microsoft.com/office/powerpoint/2010/main" val="22813778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148F3E1-45F0-9E40-7744-1AFAA664D15D}"/>
              </a:ext>
            </a:extLst>
          </p:cNvPr>
          <p:cNvSpPr>
            <a:spLocks noGrp="1"/>
          </p:cNvSpPr>
          <p:nvPr>
            <p:ph type="sldNum" sz="quarter" idx="4"/>
          </p:nvPr>
        </p:nvSpPr>
        <p:spPr/>
        <p:txBody>
          <a:bodyPr/>
          <a:lstStyle/>
          <a:p>
            <a:fld id="{294A09A9-5501-47C1-A89A-A340965A2BE2}" type="slidenum">
              <a:rPr lang="en-US" smtClean="0"/>
              <a:pPr/>
              <a:t>27</a:t>
            </a:fld>
            <a:endParaRPr lang="en-US" dirty="0"/>
          </a:p>
        </p:txBody>
      </p:sp>
      <p:sp>
        <p:nvSpPr>
          <p:cNvPr id="4" name="Title 3">
            <a:extLst>
              <a:ext uri="{FF2B5EF4-FFF2-40B4-BE49-F238E27FC236}">
                <a16:creationId xmlns:a16="http://schemas.microsoft.com/office/drawing/2014/main" id="{1C33CE36-A671-DEFE-3E81-AF27EE98E139}"/>
              </a:ext>
            </a:extLst>
          </p:cNvPr>
          <p:cNvSpPr>
            <a:spLocks noGrp="1"/>
          </p:cNvSpPr>
          <p:nvPr>
            <p:ph type="title"/>
          </p:nvPr>
        </p:nvSpPr>
        <p:spPr/>
        <p:txBody>
          <a:bodyPr/>
          <a:lstStyle/>
          <a:p>
            <a:endParaRPr lang="en-CA"/>
          </a:p>
        </p:txBody>
      </p:sp>
      <p:pic>
        <p:nvPicPr>
          <p:cNvPr id="6" name="Picture 5">
            <a:extLst>
              <a:ext uri="{FF2B5EF4-FFF2-40B4-BE49-F238E27FC236}">
                <a16:creationId xmlns:a16="http://schemas.microsoft.com/office/drawing/2014/main" id="{DBAC8345-07F0-9771-D653-8B2ECF51EF39}"/>
              </a:ext>
            </a:extLst>
          </p:cNvPr>
          <p:cNvPicPr>
            <a:picLocks noChangeAspect="1"/>
          </p:cNvPicPr>
          <p:nvPr/>
        </p:nvPicPr>
        <p:blipFill>
          <a:blip r:embed="rId2"/>
          <a:stretch>
            <a:fillRect/>
          </a:stretch>
        </p:blipFill>
        <p:spPr>
          <a:xfrm>
            <a:off x="748018" y="0"/>
            <a:ext cx="10695963" cy="6858000"/>
          </a:xfrm>
          <a:prstGeom prst="rect">
            <a:avLst/>
          </a:prstGeom>
        </p:spPr>
      </p:pic>
    </p:spTree>
    <p:extLst>
      <p:ext uri="{BB962C8B-B14F-4D97-AF65-F5344CB8AC3E}">
        <p14:creationId xmlns:p14="http://schemas.microsoft.com/office/powerpoint/2010/main" val="4121055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D97736D-8EB5-1BE0-85F3-C117C102E9CA}"/>
              </a:ext>
            </a:extLst>
          </p:cNvPr>
          <p:cNvSpPr>
            <a:spLocks noGrp="1"/>
          </p:cNvSpPr>
          <p:nvPr>
            <p:ph type="sldNum" sz="quarter" idx="4"/>
          </p:nvPr>
        </p:nvSpPr>
        <p:spPr/>
        <p:txBody>
          <a:bodyPr/>
          <a:lstStyle/>
          <a:p>
            <a:fld id="{294A09A9-5501-47C1-A89A-A340965A2BE2}" type="slidenum">
              <a:rPr lang="en-US" smtClean="0"/>
              <a:pPr/>
              <a:t>28</a:t>
            </a:fld>
            <a:endParaRPr lang="en-US" dirty="0"/>
          </a:p>
        </p:txBody>
      </p:sp>
      <p:sp>
        <p:nvSpPr>
          <p:cNvPr id="4" name="Title 3">
            <a:extLst>
              <a:ext uri="{FF2B5EF4-FFF2-40B4-BE49-F238E27FC236}">
                <a16:creationId xmlns:a16="http://schemas.microsoft.com/office/drawing/2014/main" id="{3DB2406E-27C8-28F3-D831-7F93272F859D}"/>
              </a:ext>
            </a:extLst>
          </p:cNvPr>
          <p:cNvSpPr>
            <a:spLocks noGrp="1"/>
          </p:cNvSpPr>
          <p:nvPr>
            <p:ph type="title"/>
          </p:nvPr>
        </p:nvSpPr>
        <p:spPr/>
        <p:txBody>
          <a:bodyPr/>
          <a:lstStyle/>
          <a:p>
            <a:endParaRPr lang="en-CA"/>
          </a:p>
        </p:txBody>
      </p:sp>
      <p:pic>
        <p:nvPicPr>
          <p:cNvPr id="6" name="Picture 5">
            <a:extLst>
              <a:ext uri="{FF2B5EF4-FFF2-40B4-BE49-F238E27FC236}">
                <a16:creationId xmlns:a16="http://schemas.microsoft.com/office/drawing/2014/main" id="{BF177DCB-85A9-2815-3960-E133644BE543}"/>
              </a:ext>
            </a:extLst>
          </p:cNvPr>
          <p:cNvPicPr>
            <a:picLocks noChangeAspect="1"/>
          </p:cNvPicPr>
          <p:nvPr/>
        </p:nvPicPr>
        <p:blipFill>
          <a:blip r:embed="rId2"/>
          <a:stretch>
            <a:fillRect/>
          </a:stretch>
        </p:blipFill>
        <p:spPr>
          <a:xfrm>
            <a:off x="781050" y="0"/>
            <a:ext cx="10629900" cy="6858000"/>
          </a:xfrm>
          <a:prstGeom prst="rect">
            <a:avLst/>
          </a:prstGeom>
        </p:spPr>
      </p:pic>
    </p:spTree>
    <p:extLst>
      <p:ext uri="{BB962C8B-B14F-4D97-AF65-F5344CB8AC3E}">
        <p14:creationId xmlns:p14="http://schemas.microsoft.com/office/powerpoint/2010/main" val="28625683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2FA778A-FEF3-E352-F1EE-5033AF3980CA}"/>
              </a:ext>
            </a:extLst>
          </p:cNvPr>
          <p:cNvSpPr>
            <a:spLocks noGrp="1"/>
          </p:cNvSpPr>
          <p:nvPr>
            <p:ph type="sldNum" sz="quarter" idx="4"/>
          </p:nvPr>
        </p:nvSpPr>
        <p:spPr/>
        <p:txBody>
          <a:bodyPr/>
          <a:lstStyle/>
          <a:p>
            <a:fld id="{294A09A9-5501-47C1-A89A-A340965A2BE2}" type="slidenum">
              <a:rPr lang="en-US" smtClean="0"/>
              <a:pPr/>
              <a:t>29</a:t>
            </a:fld>
            <a:endParaRPr lang="en-US" dirty="0"/>
          </a:p>
        </p:txBody>
      </p:sp>
      <p:sp>
        <p:nvSpPr>
          <p:cNvPr id="4" name="Title 3">
            <a:extLst>
              <a:ext uri="{FF2B5EF4-FFF2-40B4-BE49-F238E27FC236}">
                <a16:creationId xmlns:a16="http://schemas.microsoft.com/office/drawing/2014/main" id="{B9A2F13D-FBA9-49DF-71F5-8BDD23CDA0B0}"/>
              </a:ext>
            </a:extLst>
          </p:cNvPr>
          <p:cNvSpPr>
            <a:spLocks noGrp="1"/>
          </p:cNvSpPr>
          <p:nvPr>
            <p:ph type="title"/>
          </p:nvPr>
        </p:nvSpPr>
        <p:spPr/>
        <p:txBody>
          <a:bodyPr/>
          <a:lstStyle/>
          <a:p>
            <a:endParaRPr lang="en-CA"/>
          </a:p>
        </p:txBody>
      </p:sp>
      <p:pic>
        <p:nvPicPr>
          <p:cNvPr id="6" name="Picture 5">
            <a:extLst>
              <a:ext uri="{FF2B5EF4-FFF2-40B4-BE49-F238E27FC236}">
                <a16:creationId xmlns:a16="http://schemas.microsoft.com/office/drawing/2014/main" id="{5D779403-0354-50A1-7DCE-8C3B99E46460}"/>
              </a:ext>
            </a:extLst>
          </p:cNvPr>
          <p:cNvPicPr>
            <a:picLocks noChangeAspect="1"/>
          </p:cNvPicPr>
          <p:nvPr/>
        </p:nvPicPr>
        <p:blipFill>
          <a:blip r:embed="rId2"/>
          <a:stretch>
            <a:fillRect/>
          </a:stretch>
        </p:blipFill>
        <p:spPr>
          <a:xfrm>
            <a:off x="778508" y="0"/>
            <a:ext cx="10634983" cy="6858000"/>
          </a:xfrm>
          <a:prstGeom prst="rect">
            <a:avLst/>
          </a:prstGeom>
        </p:spPr>
      </p:pic>
    </p:spTree>
    <p:extLst>
      <p:ext uri="{BB962C8B-B14F-4D97-AF65-F5344CB8AC3E}">
        <p14:creationId xmlns:p14="http://schemas.microsoft.com/office/powerpoint/2010/main" val="27202884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p:txBody>
          <a:bodyPr>
            <a:normAutofit/>
          </a:bodyPr>
          <a:lstStyle/>
          <a:p>
            <a:r>
              <a:rPr lang="en-US" sz="5400" dirty="0">
                <a:solidFill>
                  <a:schemeClr val="accent1">
                    <a:lumMod val="50000"/>
                  </a:schemeClr>
                </a:solidFill>
              </a:rPr>
              <a:t>Project Purpose</a:t>
            </a:r>
          </a:p>
        </p:txBody>
      </p:sp>
      <p:sp>
        <p:nvSpPr>
          <p:cNvPr id="2" name="Text Placeholder 1">
            <a:extLst>
              <a:ext uri="{FF2B5EF4-FFF2-40B4-BE49-F238E27FC236}">
                <a16:creationId xmlns:a16="http://schemas.microsoft.com/office/drawing/2014/main" id="{C11A7FF5-E7DB-4462-BC64-12126BDC0DFB}"/>
              </a:ext>
            </a:extLst>
          </p:cNvPr>
          <p:cNvSpPr>
            <a:spLocks noGrp="1"/>
          </p:cNvSpPr>
          <p:nvPr>
            <p:ph type="body" sz="quarter" idx="11"/>
          </p:nvPr>
        </p:nvSpPr>
        <p:spPr>
          <a:xfrm>
            <a:off x="1045709" y="1997519"/>
            <a:ext cx="5654030" cy="3761443"/>
          </a:xfrm>
        </p:spPr>
        <p:txBody>
          <a:bodyPr>
            <a:normAutofit fontScale="62500" lnSpcReduction="20000"/>
          </a:bodyPr>
          <a:lstStyle/>
          <a:p>
            <a:pPr marL="342900" indent="-342900">
              <a:lnSpc>
                <a:spcPct val="110000"/>
              </a:lnSpc>
              <a:buFont typeface="Arial" panose="020B0604020202020204" pitchFamily="34" charset="0"/>
              <a:buChar char="•"/>
            </a:pPr>
            <a:r>
              <a:rPr lang="en-US" sz="2800" dirty="0">
                <a:solidFill>
                  <a:schemeClr val="tx1">
                    <a:lumMod val="50000"/>
                    <a:lumOff val="50000"/>
                  </a:schemeClr>
                </a:solidFill>
              </a:rPr>
              <a:t>To satisfy the provincial requirement to identify and designate prime agricultural areas in the Counties OP in advance of the next OP review through a modified LEAR process.</a:t>
            </a:r>
          </a:p>
          <a:p>
            <a:pPr marL="342900" indent="-342900">
              <a:lnSpc>
                <a:spcPct val="110000"/>
              </a:lnSpc>
              <a:buFont typeface="Arial" panose="020B0604020202020204" pitchFamily="34" charset="0"/>
              <a:buChar char="•"/>
            </a:pPr>
            <a:r>
              <a:rPr lang="en-US" sz="2800" dirty="0">
                <a:solidFill>
                  <a:schemeClr val="tx1">
                    <a:lumMod val="50000"/>
                    <a:lumOff val="50000"/>
                  </a:schemeClr>
                </a:solidFill>
              </a:rPr>
              <a:t>The result of a LEAR process is </a:t>
            </a:r>
            <a:r>
              <a:rPr lang="en-US" sz="2900" dirty="0">
                <a:solidFill>
                  <a:schemeClr val="tx1">
                    <a:lumMod val="50000"/>
                    <a:lumOff val="50000"/>
                  </a:schemeClr>
                </a:solidFill>
              </a:rPr>
              <a:t>a map of the County agricultural system that represents lands that are viable for agriculture and emphasize the importance of creating a system wherever possible.</a:t>
            </a:r>
          </a:p>
          <a:p>
            <a:pPr marL="342900" indent="-342900">
              <a:lnSpc>
                <a:spcPct val="110000"/>
              </a:lnSpc>
              <a:buFont typeface="Arial" panose="020B0604020202020204" pitchFamily="34" charset="0"/>
              <a:buChar char="•"/>
            </a:pPr>
            <a:r>
              <a:rPr lang="en-US" sz="2900" dirty="0">
                <a:solidFill>
                  <a:schemeClr val="tx1">
                    <a:lumMod val="50000"/>
                    <a:lumOff val="50000"/>
                  </a:schemeClr>
                </a:solidFill>
              </a:rPr>
              <a:t>The product of the finished project is an update to Schedule A of the Official Plan with a new “Agricultural Areas” designation and an Official Plan Amendment updating the County policies.</a:t>
            </a:r>
            <a:endParaRPr lang="en-US" sz="2800" dirty="0">
              <a:solidFill>
                <a:schemeClr val="tx1">
                  <a:lumMod val="50000"/>
                  <a:lumOff val="50000"/>
                </a:schemeClr>
              </a:solidFill>
            </a:endParaRPr>
          </a:p>
          <a:p>
            <a:endParaRPr lang="en-US" dirty="0"/>
          </a:p>
        </p:txBody>
      </p:sp>
      <p:sp>
        <p:nvSpPr>
          <p:cNvPr id="9" name="Slide Number Placeholder 8">
            <a:extLst>
              <a:ext uri="{FF2B5EF4-FFF2-40B4-BE49-F238E27FC236}">
                <a16:creationId xmlns:a16="http://schemas.microsoft.com/office/drawing/2014/main" id="{AA7B234E-FE17-4087-92FD-3802CA26E967}"/>
              </a:ext>
            </a:extLst>
          </p:cNvPr>
          <p:cNvSpPr>
            <a:spLocks noGrp="1"/>
          </p:cNvSpPr>
          <p:nvPr>
            <p:ph type="sldNum" sz="quarter" idx="4"/>
          </p:nvPr>
        </p:nvSpPr>
        <p:spPr/>
        <p:txBody>
          <a:bodyPr/>
          <a:lstStyle/>
          <a:p>
            <a:fld id="{294A09A9-5501-47C1-A89A-A340965A2BE2}" type="slidenum">
              <a:rPr lang="en-US" smtClean="0"/>
              <a:pPr/>
              <a:t>3</a:t>
            </a:fld>
            <a:endParaRPr lang="en-US" dirty="0"/>
          </a:p>
        </p:txBody>
      </p:sp>
      <p:pic>
        <p:nvPicPr>
          <p:cNvPr id="3" name="Picture 2">
            <a:extLst>
              <a:ext uri="{FF2B5EF4-FFF2-40B4-BE49-F238E27FC236}">
                <a16:creationId xmlns:a16="http://schemas.microsoft.com/office/drawing/2014/main" id="{E471F40F-8F8B-7B84-2EB9-CA6B4917A0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2760" y="6061119"/>
            <a:ext cx="991203" cy="660802"/>
          </a:xfrm>
          <a:prstGeom prst="rect">
            <a:avLst/>
          </a:prstGeom>
        </p:spPr>
      </p:pic>
      <p:sp>
        <p:nvSpPr>
          <p:cNvPr id="6" name="Rectangle 5" descr="Tractor in a field">
            <a:extLst>
              <a:ext uri="{FF2B5EF4-FFF2-40B4-BE49-F238E27FC236}">
                <a16:creationId xmlns:a16="http://schemas.microsoft.com/office/drawing/2014/main" id="{EB1C863F-0EF8-D33F-C4D9-D39694C9E13D}"/>
              </a:ext>
            </a:extLst>
          </p:cNvPr>
          <p:cNvSpPr/>
          <p:nvPr/>
        </p:nvSpPr>
        <p:spPr>
          <a:xfrm>
            <a:off x="7482254" y="483577"/>
            <a:ext cx="4176346" cy="5275385"/>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accent1">
                <a:lumMod val="75000"/>
              </a:schemeClr>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1849511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486F95B3-72A2-3569-E4E7-D28888915382}"/>
              </a:ext>
            </a:extLst>
          </p:cNvPr>
          <p:cNvSpPr>
            <a:spLocks noGrp="1"/>
          </p:cNvSpPr>
          <p:nvPr>
            <p:ph type="dt" sz="half" idx="2"/>
          </p:nvPr>
        </p:nvSpPr>
        <p:spPr/>
        <p:txBody>
          <a:bodyPr/>
          <a:lstStyle/>
          <a:p>
            <a:fld id="{E199D1A0-04AB-4DD4-B9DB-BDEC5E64C94C}" type="datetime1">
              <a:rPr lang="en-US" smtClean="0"/>
              <a:t>2/5/2024</a:t>
            </a:fld>
            <a:endParaRPr lang="en-US" dirty="0"/>
          </a:p>
        </p:txBody>
      </p:sp>
      <p:sp>
        <p:nvSpPr>
          <p:cNvPr id="7" name="Slide Number Placeholder 6">
            <a:extLst>
              <a:ext uri="{FF2B5EF4-FFF2-40B4-BE49-F238E27FC236}">
                <a16:creationId xmlns:a16="http://schemas.microsoft.com/office/drawing/2014/main" id="{32C98808-AFC1-4C52-4A99-BDFD1F39DFC6}"/>
              </a:ext>
            </a:extLst>
          </p:cNvPr>
          <p:cNvSpPr>
            <a:spLocks noGrp="1"/>
          </p:cNvSpPr>
          <p:nvPr>
            <p:ph type="sldNum" sz="quarter" idx="4"/>
          </p:nvPr>
        </p:nvSpPr>
        <p:spPr/>
        <p:txBody>
          <a:bodyPr/>
          <a:lstStyle/>
          <a:p>
            <a:fld id="{294A09A9-5501-47C1-A89A-A340965A2BE2}" type="slidenum">
              <a:rPr lang="en-US" smtClean="0"/>
              <a:pPr/>
              <a:t>4</a:t>
            </a:fld>
            <a:endParaRPr lang="en-US" dirty="0"/>
          </a:p>
        </p:txBody>
      </p:sp>
      <p:sp>
        <p:nvSpPr>
          <p:cNvPr id="8" name="Title 7">
            <a:extLst>
              <a:ext uri="{FF2B5EF4-FFF2-40B4-BE49-F238E27FC236}">
                <a16:creationId xmlns:a16="http://schemas.microsoft.com/office/drawing/2014/main" id="{19136812-22E0-733A-288B-F23DC1D8452E}"/>
              </a:ext>
            </a:extLst>
          </p:cNvPr>
          <p:cNvSpPr>
            <a:spLocks noGrp="1"/>
          </p:cNvSpPr>
          <p:nvPr>
            <p:ph type="title"/>
          </p:nvPr>
        </p:nvSpPr>
        <p:spPr>
          <a:xfrm>
            <a:off x="895530" y="539225"/>
            <a:ext cx="10596016" cy="797206"/>
          </a:xfrm>
        </p:spPr>
        <p:txBody>
          <a:bodyPr/>
          <a:lstStyle/>
          <a:p>
            <a:r>
              <a:rPr lang="en-US" sz="4900" dirty="0">
                <a:solidFill>
                  <a:schemeClr val="accent1">
                    <a:lumMod val="50000"/>
                  </a:schemeClr>
                </a:solidFill>
              </a:rPr>
              <a:t>Adjusted Project Schedule</a:t>
            </a:r>
            <a:endParaRPr lang="en-CA" sz="4900" dirty="0">
              <a:solidFill>
                <a:schemeClr val="accent1">
                  <a:lumMod val="50000"/>
                </a:schemeClr>
              </a:solidFill>
            </a:endParaRPr>
          </a:p>
        </p:txBody>
      </p:sp>
      <p:pic>
        <p:nvPicPr>
          <p:cNvPr id="10" name="Picture 9">
            <a:extLst>
              <a:ext uri="{FF2B5EF4-FFF2-40B4-BE49-F238E27FC236}">
                <a16:creationId xmlns:a16="http://schemas.microsoft.com/office/drawing/2014/main" id="{39385236-16D6-AAA4-98E1-0FF0371CEF1F}"/>
              </a:ext>
            </a:extLst>
          </p:cNvPr>
          <p:cNvPicPr>
            <a:picLocks noChangeAspect="1"/>
          </p:cNvPicPr>
          <p:nvPr/>
        </p:nvPicPr>
        <p:blipFill rotWithShape="1">
          <a:blip r:embed="rId2"/>
          <a:srcRect l="61298" t="29006" r="3077" b="10770"/>
          <a:stretch/>
        </p:blipFill>
        <p:spPr>
          <a:xfrm>
            <a:off x="133350" y="1670538"/>
            <a:ext cx="9335965" cy="4603351"/>
          </a:xfrm>
          <a:prstGeom prst="rect">
            <a:avLst/>
          </a:prstGeom>
        </p:spPr>
      </p:pic>
      <p:sp>
        <p:nvSpPr>
          <p:cNvPr id="11" name="Rectangle 10">
            <a:extLst>
              <a:ext uri="{FF2B5EF4-FFF2-40B4-BE49-F238E27FC236}">
                <a16:creationId xmlns:a16="http://schemas.microsoft.com/office/drawing/2014/main" id="{BAEE70FE-D6B1-777C-ADA9-E8819D20CEA2}"/>
              </a:ext>
            </a:extLst>
          </p:cNvPr>
          <p:cNvSpPr/>
          <p:nvPr/>
        </p:nvSpPr>
        <p:spPr>
          <a:xfrm>
            <a:off x="8581293" y="3217985"/>
            <a:ext cx="734158" cy="167053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a:extLst>
              <a:ext uri="{FF2B5EF4-FFF2-40B4-BE49-F238E27FC236}">
                <a16:creationId xmlns:a16="http://schemas.microsoft.com/office/drawing/2014/main" id="{22FBF8C2-245A-1A90-A71F-5DDB5BFBF3D7}"/>
              </a:ext>
            </a:extLst>
          </p:cNvPr>
          <p:cNvSpPr/>
          <p:nvPr/>
        </p:nvSpPr>
        <p:spPr>
          <a:xfrm>
            <a:off x="133350" y="5495192"/>
            <a:ext cx="4007827" cy="77869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a:extLst>
              <a:ext uri="{FF2B5EF4-FFF2-40B4-BE49-F238E27FC236}">
                <a16:creationId xmlns:a16="http://schemas.microsoft.com/office/drawing/2014/main" id="{E90957F2-83E9-F8DA-389C-BD3747597433}"/>
              </a:ext>
            </a:extLst>
          </p:cNvPr>
          <p:cNvSpPr/>
          <p:nvPr/>
        </p:nvSpPr>
        <p:spPr>
          <a:xfrm>
            <a:off x="3890598" y="5884540"/>
            <a:ext cx="5710602" cy="43423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Freeform: Shape 14">
            <a:extLst>
              <a:ext uri="{FF2B5EF4-FFF2-40B4-BE49-F238E27FC236}">
                <a16:creationId xmlns:a16="http://schemas.microsoft.com/office/drawing/2014/main" id="{5660FA17-215A-670D-5C71-18921057E3FE}"/>
              </a:ext>
            </a:extLst>
          </p:cNvPr>
          <p:cNvSpPr/>
          <p:nvPr/>
        </p:nvSpPr>
        <p:spPr>
          <a:xfrm>
            <a:off x="8809989" y="2210690"/>
            <a:ext cx="2037822" cy="589697"/>
          </a:xfrm>
          <a:custGeom>
            <a:avLst/>
            <a:gdLst>
              <a:gd name="connsiteX0" fmla="*/ 0 w 2281300"/>
              <a:gd name="connsiteY0" fmla="*/ 0 h 736432"/>
              <a:gd name="connsiteX1" fmla="*/ 1913084 w 2281300"/>
              <a:gd name="connsiteY1" fmla="*/ 0 h 736432"/>
              <a:gd name="connsiteX2" fmla="*/ 2281300 w 2281300"/>
              <a:gd name="connsiteY2" fmla="*/ 368216 h 736432"/>
              <a:gd name="connsiteX3" fmla="*/ 1913084 w 2281300"/>
              <a:gd name="connsiteY3" fmla="*/ 736432 h 736432"/>
              <a:gd name="connsiteX4" fmla="*/ 0 w 2281300"/>
              <a:gd name="connsiteY4" fmla="*/ 736432 h 736432"/>
              <a:gd name="connsiteX5" fmla="*/ 368216 w 2281300"/>
              <a:gd name="connsiteY5" fmla="*/ 368216 h 736432"/>
              <a:gd name="connsiteX6" fmla="*/ 0 w 2281300"/>
              <a:gd name="connsiteY6" fmla="*/ 0 h 73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1300" h="736432">
                <a:moveTo>
                  <a:pt x="0" y="0"/>
                </a:moveTo>
                <a:lnTo>
                  <a:pt x="1913084" y="0"/>
                </a:lnTo>
                <a:lnTo>
                  <a:pt x="2281300" y="368216"/>
                </a:lnTo>
                <a:lnTo>
                  <a:pt x="1913084" y="736432"/>
                </a:lnTo>
                <a:lnTo>
                  <a:pt x="0" y="736432"/>
                </a:lnTo>
                <a:lnTo>
                  <a:pt x="368216" y="368216"/>
                </a:lnTo>
                <a:lnTo>
                  <a:pt x="0" y="0"/>
                </a:lnTo>
                <a:close/>
              </a:path>
            </a:pathLst>
          </a:custGeom>
          <a:solidFill>
            <a:schemeClr val="accent5">
              <a:lumMod val="60000"/>
              <a:lumOff val="40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00233" tIns="44006" rIns="412222" bIns="44006" numCol="1" spcCol="1270" anchor="ctr" anchorCtr="0">
            <a:noAutofit/>
          </a:bodyPr>
          <a:lstStyle/>
          <a:p>
            <a:pPr marL="0" lvl="0" indent="0" algn="ctr" defTabSz="1466850">
              <a:lnSpc>
                <a:spcPct val="90000"/>
              </a:lnSpc>
              <a:spcBef>
                <a:spcPct val="0"/>
              </a:spcBef>
              <a:spcAft>
                <a:spcPct val="35000"/>
              </a:spcAft>
              <a:buNone/>
            </a:pPr>
            <a:r>
              <a:rPr lang="en-CA" sz="2400" kern="1200" dirty="0"/>
              <a:t>Stage 4</a:t>
            </a:r>
            <a:endParaRPr lang="en-US" sz="2400" kern="1200" dirty="0"/>
          </a:p>
        </p:txBody>
      </p:sp>
      <p:sp>
        <p:nvSpPr>
          <p:cNvPr id="16" name="TextBox 15">
            <a:extLst>
              <a:ext uri="{FF2B5EF4-FFF2-40B4-BE49-F238E27FC236}">
                <a16:creationId xmlns:a16="http://schemas.microsoft.com/office/drawing/2014/main" id="{79E0FDAE-30D1-CEE7-BBB9-C27D3B7264EE}"/>
              </a:ext>
            </a:extLst>
          </p:cNvPr>
          <p:cNvSpPr txBox="1"/>
          <p:nvPr/>
        </p:nvSpPr>
        <p:spPr>
          <a:xfrm>
            <a:off x="8801901" y="1718861"/>
            <a:ext cx="1714313" cy="523220"/>
          </a:xfrm>
          <a:prstGeom prst="rect">
            <a:avLst/>
          </a:prstGeom>
          <a:noFill/>
        </p:spPr>
        <p:txBody>
          <a:bodyPr wrap="square" rtlCol="0">
            <a:spAutoFit/>
          </a:bodyPr>
          <a:lstStyle/>
          <a:p>
            <a:pPr algn="ctr"/>
            <a:r>
              <a:rPr lang="en-CA" sz="1400" dirty="0">
                <a:solidFill>
                  <a:schemeClr val="accent5">
                    <a:lumMod val="75000"/>
                  </a:schemeClr>
                </a:solidFill>
              </a:rPr>
              <a:t>October 2023 – February 2024</a:t>
            </a:r>
            <a:endParaRPr lang="en-US" sz="1400" dirty="0">
              <a:solidFill>
                <a:schemeClr val="accent5">
                  <a:lumMod val="75000"/>
                </a:schemeClr>
              </a:solidFill>
            </a:endParaRPr>
          </a:p>
        </p:txBody>
      </p:sp>
      <p:sp>
        <p:nvSpPr>
          <p:cNvPr id="17" name="TextBox 16">
            <a:extLst>
              <a:ext uri="{FF2B5EF4-FFF2-40B4-BE49-F238E27FC236}">
                <a16:creationId xmlns:a16="http://schemas.microsoft.com/office/drawing/2014/main" id="{C2F28C7B-496A-E75F-C7B7-3F7433E17329}"/>
              </a:ext>
            </a:extLst>
          </p:cNvPr>
          <p:cNvSpPr txBox="1"/>
          <p:nvPr/>
        </p:nvSpPr>
        <p:spPr>
          <a:xfrm>
            <a:off x="8809989" y="2800387"/>
            <a:ext cx="1706225" cy="3508653"/>
          </a:xfrm>
          <a:prstGeom prst="rect">
            <a:avLst/>
          </a:prstGeom>
          <a:solidFill>
            <a:schemeClr val="accent5">
              <a:lumMod val="60000"/>
              <a:lumOff val="40000"/>
            </a:schemeClr>
          </a:solidFill>
          <a:ln>
            <a:solidFill>
              <a:schemeClr val="bg1"/>
            </a:solidFill>
          </a:ln>
        </p:spPr>
        <p:txBody>
          <a:bodyPr wrap="square" rtlCol="0">
            <a:spAutoFit/>
          </a:bodyPr>
          <a:lstStyle/>
          <a:p>
            <a:pPr marL="0" indent="0">
              <a:buNone/>
            </a:pPr>
            <a:r>
              <a:rPr lang="en-US" sz="1200" b="1" dirty="0">
                <a:solidFill>
                  <a:schemeClr val="bg1"/>
                </a:solidFill>
                <a:cs typeface="Biome Light" panose="020B0303030204020804" pitchFamily="34" charset="0"/>
              </a:rPr>
              <a:t>Additional Individual Consultation</a:t>
            </a:r>
          </a:p>
          <a:p>
            <a:pPr marL="0" indent="0">
              <a:buNone/>
            </a:pPr>
            <a:r>
              <a:rPr lang="en-US" sz="1100" dirty="0">
                <a:solidFill>
                  <a:schemeClr val="bg1"/>
                </a:solidFill>
                <a:cs typeface="Biome Light" panose="020B0303030204020804" pitchFamily="34" charset="0"/>
              </a:rPr>
              <a:t>Individual letters to residents impacted by a recommended change in designation.  Tracking of all additional refinements, creation of revised recommended agricultural system map .</a:t>
            </a:r>
          </a:p>
          <a:p>
            <a:pPr marL="0" indent="0">
              <a:buNone/>
            </a:pPr>
            <a:endParaRPr lang="en-US" sz="1100" dirty="0">
              <a:solidFill>
                <a:schemeClr val="bg1"/>
              </a:solidFill>
              <a:cs typeface="Biome Light" panose="020B0303030204020804" pitchFamily="34" charset="0"/>
            </a:endParaRPr>
          </a:p>
          <a:p>
            <a:pPr marL="0" indent="0">
              <a:buNone/>
            </a:pPr>
            <a:r>
              <a:rPr lang="en-US" sz="1100" dirty="0">
                <a:solidFill>
                  <a:schemeClr val="bg1"/>
                </a:solidFill>
                <a:cs typeface="Biome Light" panose="020B0303030204020804" pitchFamily="34" charset="0"/>
              </a:rPr>
              <a:t>Individual responses, local area municipal meetings and PAC update.</a:t>
            </a:r>
          </a:p>
          <a:p>
            <a:pPr marL="0" indent="0">
              <a:buNone/>
            </a:pPr>
            <a:endParaRPr lang="en-US" sz="1100" dirty="0">
              <a:solidFill>
                <a:schemeClr val="bg1"/>
              </a:solidFill>
              <a:cs typeface="Biome Light" panose="020B0303030204020804" pitchFamily="34" charset="0"/>
            </a:endParaRPr>
          </a:p>
          <a:p>
            <a:pPr marL="0" indent="0">
              <a:buNone/>
            </a:pPr>
            <a:r>
              <a:rPr lang="en-US" sz="1100" dirty="0">
                <a:solidFill>
                  <a:schemeClr val="bg1"/>
                </a:solidFill>
                <a:cs typeface="Biome Light" panose="020B0303030204020804" pitchFamily="34" charset="0"/>
              </a:rPr>
              <a:t>Update of recommended system map and draft Official Plan Amendment.</a:t>
            </a:r>
          </a:p>
          <a:p>
            <a:pPr marL="0" indent="0">
              <a:buNone/>
            </a:pPr>
            <a:endParaRPr lang="en-US" sz="1100" dirty="0">
              <a:solidFill>
                <a:schemeClr val="bg1"/>
              </a:solidFill>
              <a:cs typeface="Biome Light" panose="020B0303030204020804" pitchFamily="34" charset="0"/>
            </a:endParaRPr>
          </a:p>
          <a:p>
            <a:pPr marL="0" indent="0">
              <a:buNone/>
            </a:pPr>
            <a:r>
              <a:rPr lang="en-US" sz="1100" dirty="0">
                <a:solidFill>
                  <a:schemeClr val="bg1"/>
                </a:solidFill>
                <a:cs typeface="Biome Light" panose="020B0303030204020804" pitchFamily="34" charset="0"/>
              </a:rPr>
              <a:t>Draft OPA complete.</a:t>
            </a:r>
          </a:p>
        </p:txBody>
      </p:sp>
      <p:sp>
        <p:nvSpPr>
          <p:cNvPr id="18" name="Star: 5 Points 17">
            <a:extLst>
              <a:ext uri="{FF2B5EF4-FFF2-40B4-BE49-F238E27FC236}">
                <a16:creationId xmlns:a16="http://schemas.microsoft.com/office/drawing/2014/main" id="{7F659F71-4282-C936-38E3-1F8C7D297764}"/>
              </a:ext>
            </a:extLst>
          </p:cNvPr>
          <p:cNvSpPr/>
          <p:nvPr/>
        </p:nvSpPr>
        <p:spPr>
          <a:xfrm>
            <a:off x="11159802" y="3735925"/>
            <a:ext cx="685555" cy="657915"/>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71603DF2-8A25-D5A3-2A9C-2CC5AD251F3A}"/>
              </a:ext>
            </a:extLst>
          </p:cNvPr>
          <p:cNvSpPr txBox="1"/>
          <p:nvPr/>
        </p:nvSpPr>
        <p:spPr>
          <a:xfrm>
            <a:off x="10952943" y="3227392"/>
            <a:ext cx="1099269" cy="461665"/>
          </a:xfrm>
          <a:prstGeom prst="rect">
            <a:avLst/>
          </a:prstGeom>
          <a:noFill/>
        </p:spPr>
        <p:txBody>
          <a:bodyPr wrap="square" rtlCol="0">
            <a:spAutoFit/>
          </a:bodyPr>
          <a:lstStyle/>
          <a:p>
            <a:pPr algn="ctr"/>
            <a:r>
              <a:rPr lang="en-CA" sz="1200" dirty="0"/>
              <a:t>March / April 2024</a:t>
            </a:r>
            <a:endParaRPr lang="en-US" sz="1200" dirty="0"/>
          </a:p>
        </p:txBody>
      </p:sp>
      <p:sp>
        <p:nvSpPr>
          <p:cNvPr id="20" name="TextBox 19">
            <a:extLst>
              <a:ext uri="{FF2B5EF4-FFF2-40B4-BE49-F238E27FC236}">
                <a16:creationId xmlns:a16="http://schemas.microsoft.com/office/drawing/2014/main" id="{9B8F4C24-F617-4DDA-3C8D-1E5078AEE8BD}"/>
              </a:ext>
            </a:extLst>
          </p:cNvPr>
          <p:cNvSpPr txBox="1"/>
          <p:nvPr/>
        </p:nvSpPr>
        <p:spPr>
          <a:xfrm>
            <a:off x="10952944" y="4512349"/>
            <a:ext cx="1239056" cy="1446550"/>
          </a:xfrm>
          <a:prstGeom prst="rect">
            <a:avLst/>
          </a:prstGeom>
          <a:noFill/>
        </p:spPr>
        <p:txBody>
          <a:bodyPr wrap="square" rtlCol="0">
            <a:spAutoFit/>
          </a:bodyPr>
          <a:lstStyle/>
          <a:p>
            <a:pPr algn="ctr"/>
            <a:r>
              <a:rPr lang="en-CA" sz="1100" dirty="0"/>
              <a:t>Project Completion (Notice of and hosting of public meeting / Council endorsement of system and approval of OPA)</a:t>
            </a:r>
            <a:endParaRPr lang="en-US" sz="1100" dirty="0"/>
          </a:p>
        </p:txBody>
      </p:sp>
      <p:sp>
        <p:nvSpPr>
          <p:cNvPr id="21" name="Rectangle 20">
            <a:extLst>
              <a:ext uri="{FF2B5EF4-FFF2-40B4-BE49-F238E27FC236}">
                <a16:creationId xmlns:a16="http://schemas.microsoft.com/office/drawing/2014/main" id="{70671421-90AD-F42D-DBD2-FCC57308EE23}"/>
              </a:ext>
            </a:extLst>
          </p:cNvPr>
          <p:cNvSpPr/>
          <p:nvPr/>
        </p:nvSpPr>
        <p:spPr>
          <a:xfrm>
            <a:off x="8581293" y="1336430"/>
            <a:ext cx="2371650" cy="5150551"/>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TextBox 21">
            <a:extLst>
              <a:ext uri="{FF2B5EF4-FFF2-40B4-BE49-F238E27FC236}">
                <a16:creationId xmlns:a16="http://schemas.microsoft.com/office/drawing/2014/main" id="{16EEF4DF-B1C7-A28E-9B81-6B80B2B60DDB}"/>
              </a:ext>
            </a:extLst>
          </p:cNvPr>
          <p:cNvSpPr txBox="1"/>
          <p:nvPr/>
        </p:nvSpPr>
        <p:spPr>
          <a:xfrm>
            <a:off x="8581293" y="1081454"/>
            <a:ext cx="2266518" cy="307777"/>
          </a:xfrm>
          <a:prstGeom prst="rect">
            <a:avLst/>
          </a:prstGeom>
          <a:noFill/>
        </p:spPr>
        <p:txBody>
          <a:bodyPr wrap="square" rtlCol="0">
            <a:spAutoFit/>
          </a:bodyPr>
          <a:lstStyle/>
          <a:p>
            <a:pPr algn="ctr"/>
            <a:r>
              <a:rPr lang="en-US" sz="1400" dirty="0">
                <a:solidFill>
                  <a:srgbClr val="C00000"/>
                </a:solidFill>
              </a:rPr>
              <a:t>Added project stage</a:t>
            </a:r>
            <a:endParaRPr lang="en-CA" sz="1400" dirty="0">
              <a:solidFill>
                <a:srgbClr val="C00000"/>
              </a:solidFill>
            </a:endParaRPr>
          </a:p>
        </p:txBody>
      </p:sp>
    </p:spTree>
    <p:extLst>
      <p:ext uri="{BB962C8B-B14F-4D97-AF65-F5344CB8AC3E}">
        <p14:creationId xmlns:p14="http://schemas.microsoft.com/office/powerpoint/2010/main" val="4149040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905721" y="611306"/>
            <a:ext cx="7227164" cy="2242441"/>
          </a:xfrm>
        </p:spPr>
        <p:txBody>
          <a:bodyPr>
            <a:normAutofit/>
          </a:bodyPr>
          <a:lstStyle/>
          <a:p>
            <a:r>
              <a:rPr lang="en-US" sz="4400" dirty="0">
                <a:solidFill>
                  <a:schemeClr val="accent1">
                    <a:lumMod val="50000"/>
                  </a:schemeClr>
                </a:solidFill>
              </a:rPr>
              <a:t>Consultation Process</a:t>
            </a:r>
          </a:p>
        </p:txBody>
      </p:sp>
      <p:sp>
        <p:nvSpPr>
          <p:cNvPr id="2" name="Text Placeholder 1">
            <a:extLst>
              <a:ext uri="{FF2B5EF4-FFF2-40B4-BE49-F238E27FC236}">
                <a16:creationId xmlns:a16="http://schemas.microsoft.com/office/drawing/2014/main" id="{C11A7FF5-E7DB-4462-BC64-12126BDC0DFB}"/>
              </a:ext>
            </a:extLst>
          </p:cNvPr>
          <p:cNvSpPr>
            <a:spLocks noGrp="1"/>
          </p:cNvSpPr>
          <p:nvPr>
            <p:ph type="body" sz="quarter" idx="11"/>
          </p:nvPr>
        </p:nvSpPr>
        <p:spPr>
          <a:xfrm>
            <a:off x="981119" y="2595236"/>
            <a:ext cx="10305160" cy="3169070"/>
          </a:xfrm>
        </p:spPr>
        <p:txBody>
          <a:bodyPr numCol="2">
            <a:normAutofit fontScale="70000" lnSpcReduction="20000"/>
          </a:bodyPr>
          <a:lstStyle/>
          <a:p>
            <a:pPr marL="1028700" lvl="1" indent="-342900">
              <a:lnSpc>
                <a:spcPct val="110000"/>
              </a:lnSpc>
              <a:spcBef>
                <a:spcPts val="0"/>
              </a:spcBef>
              <a:spcAft>
                <a:spcPts val="600"/>
              </a:spcAft>
            </a:pPr>
            <a:r>
              <a:rPr lang="en-US" sz="1900" dirty="0">
                <a:solidFill>
                  <a:schemeClr val="tx1">
                    <a:lumMod val="50000"/>
                    <a:lumOff val="50000"/>
                  </a:schemeClr>
                </a:solidFill>
              </a:rPr>
              <a:t>December 12, 2022 Public Open House and Technical Advisory Group (TAG)</a:t>
            </a:r>
          </a:p>
          <a:p>
            <a:pPr marL="1028700" lvl="1" indent="-342900">
              <a:lnSpc>
                <a:spcPct val="110000"/>
              </a:lnSpc>
              <a:spcBef>
                <a:spcPts val="0"/>
              </a:spcBef>
              <a:spcAft>
                <a:spcPts val="600"/>
              </a:spcAft>
            </a:pPr>
            <a:r>
              <a:rPr lang="en-US" sz="1900" dirty="0">
                <a:solidFill>
                  <a:schemeClr val="tx1">
                    <a:lumMod val="50000"/>
                    <a:lumOff val="50000"/>
                  </a:schemeClr>
                </a:solidFill>
              </a:rPr>
              <a:t>January 4, 2023 Planning Advisory Committee (PAC) </a:t>
            </a:r>
          </a:p>
          <a:p>
            <a:pPr marL="1028700" lvl="1" indent="-342900">
              <a:lnSpc>
                <a:spcPct val="110000"/>
              </a:lnSpc>
              <a:spcBef>
                <a:spcPts val="0"/>
              </a:spcBef>
              <a:spcAft>
                <a:spcPts val="600"/>
              </a:spcAft>
            </a:pPr>
            <a:r>
              <a:rPr lang="en-US" sz="1900" dirty="0">
                <a:solidFill>
                  <a:schemeClr val="tx1">
                    <a:lumMod val="50000"/>
                    <a:lumOff val="50000"/>
                  </a:schemeClr>
                </a:solidFill>
              </a:rPr>
              <a:t>March 3, 2023 Grenville Federation of Agriculture </a:t>
            </a:r>
          </a:p>
          <a:p>
            <a:pPr marL="1028700" lvl="1" indent="-342900">
              <a:lnSpc>
                <a:spcPct val="110000"/>
              </a:lnSpc>
              <a:spcBef>
                <a:spcPts val="0"/>
              </a:spcBef>
              <a:spcAft>
                <a:spcPts val="600"/>
              </a:spcAft>
            </a:pPr>
            <a:r>
              <a:rPr lang="en-US" sz="1900" dirty="0">
                <a:solidFill>
                  <a:schemeClr val="tx1">
                    <a:lumMod val="50000"/>
                    <a:lumOff val="50000"/>
                  </a:schemeClr>
                </a:solidFill>
              </a:rPr>
              <a:t>March 24, 2023 Leeds Federation of Agriculture </a:t>
            </a:r>
          </a:p>
          <a:p>
            <a:pPr marL="1028700" lvl="1" indent="-342900">
              <a:lnSpc>
                <a:spcPct val="110000"/>
              </a:lnSpc>
              <a:spcBef>
                <a:spcPts val="0"/>
              </a:spcBef>
              <a:spcAft>
                <a:spcPts val="600"/>
              </a:spcAft>
            </a:pPr>
            <a:r>
              <a:rPr lang="en-US" sz="1900" dirty="0">
                <a:solidFill>
                  <a:schemeClr val="tx1">
                    <a:lumMod val="50000"/>
                    <a:lumOff val="50000"/>
                  </a:schemeClr>
                </a:solidFill>
              </a:rPr>
              <a:t>May 11, 2023 TAG </a:t>
            </a:r>
          </a:p>
          <a:p>
            <a:pPr marL="1028700" lvl="1" indent="-342900">
              <a:lnSpc>
                <a:spcPct val="110000"/>
              </a:lnSpc>
              <a:spcBef>
                <a:spcPts val="0"/>
              </a:spcBef>
              <a:spcAft>
                <a:spcPts val="600"/>
              </a:spcAft>
            </a:pPr>
            <a:r>
              <a:rPr lang="en-US" sz="1900" dirty="0">
                <a:solidFill>
                  <a:schemeClr val="tx1">
                    <a:lumMod val="50000"/>
                    <a:lumOff val="50000"/>
                  </a:schemeClr>
                </a:solidFill>
              </a:rPr>
              <a:t>May 25, 2023 PAC </a:t>
            </a:r>
          </a:p>
          <a:p>
            <a:pPr marL="1028700" lvl="1" indent="-342900">
              <a:lnSpc>
                <a:spcPct val="110000"/>
              </a:lnSpc>
              <a:spcBef>
                <a:spcPts val="0"/>
              </a:spcBef>
              <a:spcAft>
                <a:spcPts val="600"/>
              </a:spcAft>
            </a:pPr>
            <a:r>
              <a:rPr lang="en-US" sz="1900" dirty="0">
                <a:solidFill>
                  <a:schemeClr val="tx1">
                    <a:lumMod val="50000"/>
                    <a:lumOff val="50000"/>
                  </a:schemeClr>
                </a:solidFill>
              </a:rPr>
              <a:t>June 21, 2023 Public Information Session</a:t>
            </a:r>
          </a:p>
          <a:p>
            <a:pPr marL="1028700" lvl="1" indent="-342900">
              <a:lnSpc>
                <a:spcPct val="110000"/>
              </a:lnSpc>
              <a:spcBef>
                <a:spcPts val="0"/>
              </a:spcBef>
              <a:spcAft>
                <a:spcPts val="600"/>
              </a:spcAft>
            </a:pPr>
            <a:r>
              <a:rPr lang="en-US" sz="1900" dirty="0">
                <a:solidFill>
                  <a:schemeClr val="tx1">
                    <a:lumMod val="50000"/>
                    <a:lumOff val="50000"/>
                  </a:schemeClr>
                </a:solidFill>
              </a:rPr>
              <a:t>June 22, 2023 Site Visits with interested parties</a:t>
            </a:r>
          </a:p>
          <a:p>
            <a:pPr marL="1028700" lvl="1" indent="-342900">
              <a:lnSpc>
                <a:spcPct val="110000"/>
              </a:lnSpc>
              <a:spcBef>
                <a:spcPts val="0"/>
              </a:spcBef>
              <a:spcAft>
                <a:spcPts val="600"/>
              </a:spcAft>
            </a:pPr>
            <a:r>
              <a:rPr lang="en-US" sz="1900" dirty="0">
                <a:solidFill>
                  <a:schemeClr val="tx1">
                    <a:lumMod val="50000"/>
                    <a:lumOff val="50000"/>
                  </a:schemeClr>
                </a:solidFill>
              </a:rPr>
              <a:t>August 1 – 16, 2023 Distribution of refined maps to local municipalities</a:t>
            </a:r>
          </a:p>
          <a:p>
            <a:pPr marL="1028700" lvl="1" indent="-342900">
              <a:lnSpc>
                <a:spcPct val="110000"/>
              </a:lnSpc>
              <a:spcBef>
                <a:spcPts val="0"/>
              </a:spcBef>
              <a:spcAft>
                <a:spcPts val="600"/>
              </a:spcAft>
            </a:pPr>
            <a:r>
              <a:rPr lang="en-US" sz="1900" dirty="0">
                <a:solidFill>
                  <a:schemeClr val="tx1">
                    <a:lumMod val="50000"/>
                    <a:lumOff val="50000"/>
                  </a:schemeClr>
                </a:solidFill>
              </a:rPr>
              <a:t>August 23, 2023 Leeds Federation of Agriculture</a:t>
            </a:r>
          </a:p>
          <a:p>
            <a:pPr marL="1028700" lvl="1" indent="-342900">
              <a:lnSpc>
                <a:spcPct val="110000"/>
              </a:lnSpc>
              <a:spcBef>
                <a:spcPts val="0"/>
              </a:spcBef>
              <a:spcAft>
                <a:spcPts val="600"/>
              </a:spcAft>
            </a:pPr>
            <a:r>
              <a:rPr lang="en-US" sz="1900" dirty="0">
                <a:solidFill>
                  <a:schemeClr val="tx1">
                    <a:lumMod val="50000"/>
                    <a:lumOff val="50000"/>
                  </a:schemeClr>
                </a:solidFill>
              </a:rPr>
              <a:t>August 29, 2023 Grenville Federation of Agriculture (cancelled due to lack of interest/availability)</a:t>
            </a:r>
          </a:p>
          <a:p>
            <a:pPr marL="1028700" lvl="1" indent="-342900">
              <a:lnSpc>
                <a:spcPct val="110000"/>
              </a:lnSpc>
              <a:spcBef>
                <a:spcPts val="0"/>
              </a:spcBef>
              <a:spcAft>
                <a:spcPts val="600"/>
              </a:spcAft>
            </a:pPr>
            <a:r>
              <a:rPr lang="en-US" sz="1900" dirty="0">
                <a:solidFill>
                  <a:schemeClr val="tx1">
                    <a:lumMod val="50000"/>
                    <a:lumOff val="50000"/>
                  </a:schemeClr>
                </a:solidFill>
              </a:rPr>
              <a:t>August 31, 2023  TAG</a:t>
            </a:r>
          </a:p>
          <a:p>
            <a:pPr marL="1028700" lvl="1" indent="-342900">
              <a:lnSpc>
                <a:spcPct val="110000"/>
              </a:lnSpc>
              <a:spcBef>
                <a:spcPts val="0"/>
              </a:spcBef>
              <a:spcAft>
                <a:spcPts val="600"/>
              </a:spcAft>
            </a:pPr>
            <a:r>
              <a:rPr lang="en-US" sz="1900" dirty="0">
                <a:solidFill>
                  <a:schemeClr val="tx1">
                    <a:lumMod val="50000"/>
                    <a:lumOff val="50000"/>
                  </a:schemeClr>
                </a:solidFill>
              </a:rPr>
              <a:t>September 6, 2023 PAC (direction provided for additional public consultation)</a:t>
            </a:r>
          </a:p>
          <a:p>
            <a:pPr marL="1028700" lvl="1" indent="-342900">
              <a:lnSpc>
                <a:spcPct val="110000"/>
              </a:lnSpc>
              <a:spcBef>
                <a:spcPts val="0"/>
              </a:spcBef>
              <a:spcAft>
                <a:spcPts val="600"/>
              </a:spcAft>
            </a:pPr>
            <a:r>
              <a:rPr lang="en-US" sz="1900" dirty="0">
                <a:solidFill>
                  <a:schemeClr val="tx1">
                    <a:lumMod val="50000"/>
                    <a:lumOff val="50000"/>
                  </a:schemeClr>
                </a:solidFill>
              </a:rPr>
              <a:t>September 21, 2023 Counties Council endorsement of staff approach to additional public consultation</a:t>
            </a:r>
          </a:p>
          <a:p>
            <a:pPr marL="1485900" lvl="2" indent="-342900">
              <a:lnSpc>
                <a:spcPct val="110000"/>
              </a:lnSpc>
              <a:spcBef>
                <a:spcPts val="0"/>
              </a:spcBef>
              <a:spcAft>
                <a:spcPts val="1200"/>
              </a:spcAft>
            </a:pPr>
            <a:r>
              <a:rPr lang="en-US" sz="1500" dirty="0">
                <a:solidFill>
                  <a:schemeClr val="tx1">
                    <a:lumMod val="50000"/>
                    <a:lumOff val="50000"/>
                  </a:schemeClr>
                </a:solidFill>
              </a:rPr>
              <a:t>Details contained in next slide</a:t>
            </a:r>
          </a:p>
          <a:p>
            <a:pPr marL="1028700" lvl="1" indent="-342900">
              <a:lnSpc>
                <a:spcPct val="110000"/>
              </a:lnSpc>
              <a:spcBef>
                <a:spcPts val="0"/>
              </a:spcBef>
              <a:spcAft>
                <a:spcPts val="600"/>
              </a:spcAft>
            </a:pPr>
            <a:r>
              <a:rPr lang="en-US" sz="1900" dirty="0">
                <a:solidFill>
                  <a:schemeClr val="tx1">
                    <a:lumMod val="50000"/>
                    <a:lumOff val="50000"/>
                  </a:schemeClr>
                </a:solidFill>
              </a:rPr>
              <a:t>February 6, 2024 – Local Area Consultation Meetings  (Augusta, </a:t>
            </a:r>
            <a:r>
              <a:rPr lang="en-US" sz="1900" dirty="0" err="1">
                <a:solidFill>
                  <a:schemeClr val="tx1">
                    <a:lumMod val="50000"/>
                    <a:lumOff val="50000"/>
                  </a:schemeClr>
                </a:solidFill>
              </a:rPr>
              <a:t>Edwardsburgh</a:t>
            </a:r>
            <a:r>
              <a:rPr lang="en-US" sz="1900" dirty="0">
                <a:solidFill>
                  <a:schemeClr val="tx1">
                    <a:lumMod val="50000"/>
                    <a:lumOff val="50000"/>
                  </a:schemeClr>
                </a:solidFill>
              </a:rPr>
              <a:t> Cardinal and North Grenville) 	</a:t>
            </a:r>
          </a:p>
          <a:p>
            <a:pPr marL="1028700" lvl="1" indent="-342900">
              <a:lnSpc>
                <a:spcPct val="110000"/>
              </a:lnSpc>
              <a:spcBef>
                <a:spcPts val="0"/>
              </a:spcBef>
              <a:spcAft>
                <a:spcPts val="600"/>
              </a:spcAft>
            </a:pPr>
            <a:r>
              <a:rPr lang="en-US" sz="1900" dirty="0">
                <a:solidFill>
                  <a:schemeClr val="tx1">
                    <a:lumMod val="50000"/>
                    <a:lumOff val="50000"/>
                  </a:schemeClr>
                </a:solidFill>
              </a:rPr>
              <a:t>February 7, 2024 Planning Advisory Committee (PAC) and Local Area Consultation Meeting (Rideau Lakes)</a:t>
            </a:r>
          </a:p>
        </p:txBody>
      </p:sp>
      <p:sp>
        <p:nvSpPr>
          <p:cNvPr id="9" name="Slide Number Placeholder 8">
            <a:extLst>
              <a:ext uri="{FF2B5EF4-FFF2-40B4-BE49-F238E27FC236}">
                <a16:creationId xmlns:a16="http://schemas.microsoft.com/office/drawing/2014/main" id="{AA7B234E-FE17-4087-92FD-3802CA26E967}"/>
              </a:ext>
            </a:extLst>
          </p:cNvPr>
          <p:cNvSpPr>
            <a:spLocks noGrp="1"/>
          </p:cNvSpPr>
          <p:nvPr>
            <p:ph type="sldNum" sz="quarter" idx="4"/>
          </p:nvPr>
        </p:nvSpPr>
        <p:spPr/>
        <p:txBody>
          <a:bodyPr/>
          <a:lstStyle/>
          <a:p>
            <a:fld id="{294A09A9-5501-47C1-A89A-A340965A2BE2}" type="slidenum">
              <a:rPr lang="en-US" smtClean="0"/>
              <a:pPr/>
              <a:t>5</a:t>
            </a:fld>
            <a:endParaRPr lang="en-US" dirty="0"/>
          </a:p>
        </p:txBody>
      </p:sp>
      <p:pic>
        <p:nvPicPr>
          <p:cNvPr id="3" name="Picture 2">
            <a:extLst>
              <a:ext uri="{FF2B5EF4-FFF2-40B4-BE49-F238E27FC236}">
                <a16:creationId xmlns:a16="http://schemas.microsoft.com/office/drawing/2014/main" id="{E471F40F-8F8B-7B84-2EB9-CA6B4917A0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2760" y="6061119"/>
            <a:ext cx="991203" cy="660802"/>
          </a:xfrm>
          <a:prstGeom prst="rect">
            <a:avLst/>
          </a:prstGeom>
        </p:spPr>
      </p:pic>
      <p:sp>
        <p:nvSpPr>
          <p:cNvPr id="6" name="TextBox 5">
            <a:extLst>
              <a:ext uri="{FF2B5EF4-FFF2-40B4-BE49-F238E27FC236}">
                <a16:creationId xmlns:a16="http://schemas.microsoft.com/office/drawing/2014/main" id="{B9D3A094-53C7-80CA-1989-6890E318C78D}"/>
              </a:ext>
            </a:extLst>
          </p:cNvPr>
          <p:cNvSpPr txBox="1"/>
          <p:nvPr/>
        </p:nvSpPr>
        <p:spPr>
          <a:xfrm>
            <a:off x="1080877" y="1375427"/>
            <a:ext cx="10437045" cy="1372812"/>
          </a:xfrm>
          <a:prstGeom prst="rect">
            <a:avLst/>
          </a:prstGeom>
          <a:noFill/>
        </p:spPr>
        <p:txBody>
          <a:bodyPr wrap="square">
            <a:spAutoFit/>
          </a:bodyPr>
          <a:lstStyle/>
          <a:p>
            <a:pPr marL="342900" indent="-342900">
              <a:lnSpc>
                <a:spcPct val="110000"/>
              </a:lnSpc>
              <a:spcAft>
                <a:spcPts val="600"/>
              </a:spcAft>
              <a:buFont typeface="Arial" panose="020B0604020202020204" pitchFamily="34" charset="0"/>
              <a:buChar char="•"/>
            </a:pPr>
            <a:r>
              <a:rPr lang="en-US" sz="1800" dirty="0">
                <a:solidFill>
                  <a:schemeClr val="tx1">
                    <a:lumMod val="50000"/>
                    <a:lumOff val="50000"/>
                  </a:schemeClr>
                </a:solidFill>
              </a:rPr>
              <a:t>Continuous and responsive consultation has taken place throughout the project through a coordinated effort with Counties staff and </a:t>
            </a:r>
            <a:r>
              <a:rPr lang="en-US" sz="1800" dirty="0" err="1">
                <a:solidFill>
                  <a:schemeClr val="tx1">
                    <a:lumMod val="50000"/>
                    <a:lumOff val="50000"/>
                  </a:schemeClr>
                </a:solidFill>
              </a:rPr>
              <a:t>Planscape</a:t>
            </a:r>
            <a:r>
              <a:rPr lang="en-US" sz="1800" dirty="0">
                <a:solidFill>
                  <a:schemeClr val="tx1">
                    <a:lumMod val="50000"/>
                    <a:lumOff val="50000"/>
                  </a:schemeClr>
                </a:solidFill>
              </a:rPr>
              <a:t>. </a:t>
            </a:r>
          </a:p>
          <a:p>
            <a:pPr marL="342900" indent="-342900">
              <a:lnSpc>
                <a:spcPct val="110000"/>
              </a:lnSpc>
              <a:buFont typeface="Arial" panose="020B0604020202020204" pitchFamily="34" charset="0"/>
              <a:buChar char="•"/>
            </a:pPr>
            <a:r>
              <a:rPr lang="en-US" sz="1800" dirty="0">
                <a:solidFill>
                  <a:schemeClr val="tx1">
                    <a:lumMod val="50000"/>
                    <a:lumOff val="50000"/>
                  </a:schemeClr>
                </a:solidFill>
              </a:rPr>
              <a:t>The following formal meetings have taken place to date:</a:t>
            </a:r>
          </a:p>
          <a:p>
            <a:pPr>
              <a:lnSpc>
                <a:spcPct val="110000"/>
              </a:lnSpc>
            </a:pPr>
            <a:endParaRPr lang="en-US" sz="1800" dirty="0">
              <a:solidFill>
                <a:schemeClr val="tx1">
                  <a:lumMod val="50000"/>
                  <a:lumOff val="50000"/>
                </a:schemeClr>
              </a:solidFill>
            </a:endParaRPr>
          </a:p>
        </p:txBody>
      </p:sp>
    </p:spTree>
    <p:extLst>
      <p:ext uri="{BB962C8B-B14F-4D97-AF65-F5344CB8AC3E}">
        <p14:creationId xmlns:p14="http://schemas.microsoft.com/office/powerpoint/2010/main" val="30348567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905721" y="611306"/>
            <a:ext cx="7227164" cy="2242441"/>
          </a:xfrm>
        </p:spPr>
        <p:txBody>
          <a:bodyPr>
            <a:normAutofit/>
          </a:bodyPr>
          <a:lstStyle/>
          <a:p>
            <a:r>
              <a:rPr lang="en-US" sz="4400" dirty="0">
                <a:solidFill>
                  <a:schemeClr val="accent1">
                    <a:lumMod val="50000"/>
                  </a:schemeClr>
                </a:solidFill>
              </a:rPr>
              <a:t>Individual Consultations</a:t>
            </a:r>
          </a:p>
        </p:txBody>
      </p:sp>
      <p:sp>
        <p:nvSpPr>
          <p:cNvPr id="9" name="Slide Number Placeholder 8">
            <a:extLst>
              <a:ext uri="{FF2B5EF4-FFF2-40B4-BE49-F238E27FC236}">
                <a16:creationId xmlns:a16="http://schemas.microsoft.com/office/drawing/2014/main" id="{AA7B234E-FE17-4087-92FD-3802CA26E967}"/>
              </a:ext>
            </a:extLst>
          </p:cNvPr>
          <p:cNvSpPr>
            <a:spLocks noGrp="1"/>
          </p:cNvSpPr>
          <p:nvPr>
            <p:ph type="sldNum" sz="quarter" idx="4"/>
          </p:nvPr>
        </p:nvSpPr>
        <p:spPr/>
        <p:txBody>
          <a:bodyPr/>
          <a:lstStyle/>
          <a:p>
            <a:fld id="{294A09A9-5501-47C1-A89A-A340965A2BE2}" type="slidenum">
              <a:rPr lang="en-US" smtClean="0"/>
              <a:pPr/>
              <a:t>6</a:t>
            </a:fld>
            <a:endParaRPr lang="en-US" dirty="0"/>
          </a:p>
        </p:txBody>
      </p:sp>
      <p:pic>
        <p:nvPicPr>
          <p:cNvPr id="3" name="Picture 2">
            <a:extLst>
              <a:ext uri="{FF2B5EF4-FFF2-40B4-BE49-F238E27FC236}">
                <a16:creationId xmlns:a16="http://schemas.microsoft.com/office/drawing/2014/main" id="{E471F40F-8F8B-7B84-2EB9-CA6B4917A0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2760" y="6061119"/>
            <a:ext cx="991203" cy="660802"/>
          </a:xfrm>
          <a:prstGeom prst="rect">
            <a:avLst/>
          </a:prstGeom>
        </p:spPr>
      </p:pic>
      <p:sp>
        <p:nvSpPr>
          <p:cNvPr id="6" name="TextBox 5">
            <a:extLst>
              <a:ext uri="{FF2B5EF4-FFF2-40B4-BE49-F238E27FC236}">
                <a16:creationId xmlns:a16="http://schemas.microsoft.com/office/drawing/2014/main" id="{B9D3A094-53C7-80CA-1989-6890E318C78D}"/>
              </a:ext>
            </a:extLst>
          </p:cNvPr>
          <p:cNvSpPr txBox="1"/>
          <p:nvPr/>
        </p:nvSpPr>
        <p:spPr>
          <a:xfrm>
            <a:off x="1080877" y="1589739"/>
            <a:ext cx="7052008" cy="4118179"/>
          </a:xfrm>
          <a:prstGeom prst="rect">
            <a:avLst/>
          </a:prstGeom>
          <a:noFill/>
        </p:spPr>
        <p:txBody>
          <a:bodyPr wrap="square">
            <a:spAutoFit/>
          </a:bodyPr>
          <a:lstStyle/>
          <a:p>
            <a:pPr marL="342900" indent="-342900">
              <a:lnSpc>
                <a:spcPct val="110000"/>
              </a:lnSpc>
              <a:spcAft>
                <a:spcPts val="600"/>
              </a:spcAft>
              <a:buFont typeface="Arial" panose="020B0604020202020204" pitchFamily="34" charset="0"/>
              <a:buChar char="•"/>
            </a:pPr>
            <a:r>
              <a:rPr lang="en-US" sz="1800" dirty="0">
                <a:solidFill>
                  <a:schemeClr val="tx1">
                    <a:lumMod val="50000"/>
                    <a:lumOff val="50000"/>
                  </a:schemeClr>
                </a:solidFill>
              </a:rPr>
              <a:t>Early October 2023 – information packages sent to individual property owners </a:t>
            </a:r>
          </a:p>
          <a:p>
            <a:pPr marL="342900" indent="-342900">
              <a:lnSpc>
                <a:spcPct val="110000"/>
              </a:lnSpc>
              <a:spcAft>
                <a:spcPts val="600"/>
              </a:spcAft>
              <a:buFont typeface="Arial" panose="020B0604020202020204" pitchFamily="34" charset="0"/>
              <a:buChar char="•"/>
            </a:pPr>
            <a:r>
              <a:rPr lang="en-US" dirty="0">
                <a:solidFill>
                  <a:schemeClr val="tx1">
                    <a:lumMod val="50000"/>
                    <a:lumOff val="50000"/>
                  </a:schemeClr>
                </a:solidFill>
              </a:rPr>
              <a:t>Early October 2023 - Project website updated </a:t>
            </a:r>
          </a:p>
          <a:p>
            <a:pPr marL="800100" lvl="1" indent="-342900">
              <a:lnSpc>
                <a:spcPct val="110000"/>
              </a:lnSpc>
              <a:spcAft>
                <a:spcPts val="600"/>
              </a:spcAft>
              <a:buFont typeface="Arial" panose="020B0604020202020204" pitchFamily="34" charset="0"/>
              <a:buChar char="•"/>
            </a:pPr>
            <a:r>
              <a:rPr lang="en-US" dirty="0">
                <a:solidFill>
                  <a:schemeClr val="tx1">
                    <a:lumMod val="50000"/>
                    <a:lumOff val="50000"/>
                  </a:schemeClr>
                </a:solidFill>
              </a:rPr>
              <a:t>Over 2000 information packages were sent out</a:t>
            </a:r>
          </a:p>
          <a:p>
            <a:pPr marL="800100" lvl="1" indent="-342900">
              <a:lnSpc>
                <a:spcPct val="110000"/>
              </a:lnSpc>
              <a:spcAft>
                <a:spcPts val="600"/>
              </a:spcAft>
              <a:buFont typeface="Arial" panose="020B0604020202020204" pitchFamily="34" charset="0"/>
              <a:buChar char="•"/>
            </a:pPr>
            <a:r>
              <a:rPr lang="en-US" dirty="0">
                <a:solidFill>
                  <a:schemeClr val="tx1">
                    <a:lumMod val="50000"/>
                    <a:lumOff val="50000"/>
                  </a:schemeClr>
                </a:solidFill>
              </a:rPr>
              <a:t>276 residents contacted staff and the consulting team because of the mail-out</a:t>
            </a:r>
          </a:p>
          <a:p>
            <a:pPr marL="800100" lvl="1" indent="-342900">
              <a:lnSpc>
                <a:spcPct val="110000"/>
              </a:lnSpc>
              <a:spcAft>
                <a:spcPts val="600"/>
              </a:spcAft>
              <a:buFont typeface="Arial" panose="020B0604020202020204" pitchFamily="34" charset="0"/>
              <a:buChar char="•"/>
            </a:pPr>
            <a:r>
              <a:rPr lang="en-US" dirty="0">
                <a:solidFill>
                  <a:schemeClr val="tx1">
                    <a:lumMod val="50000"/>
                    <a:lumOff val="50000"/>
                  </a:schemeClr>
                </a:solidFill>
              </a:rPr>
              <a:t>Refinements based on local area knowledge from these conversations was made where appropriate for the integrity of the recommended agricultural system</a:t>
            </a:r>
          </a:p>
          <a:p>
            <a:pPr marL="800100" lvl="1" indent="-342900">
              <a:lnSpc>
                <a:spcPct val="110000"/>
              </a:lnSpc>
              <a:spcAft>
                <a:spcPts val="600"/>
              </a:spcAft>
              <a:buFont typeface="Arial" panose="020B0604020202020204" pitchFamily="34" charset="0"/>
              <a:buChar char="•"/>
            </a:pPr>
            <a:r>
              <a:rPr lang="en-US" dirty="0">
                <a:solidFill>
                  <a:schemeClr val="tx1">
                    <a:lumMod val="50000"/>
                    <a:lumOff val="50000"/>
                  </a:schemeClr>
                </a:solidFill>
              </a:rPr>
              <a:t>It is estimated that 96% of property owners that contacted staff and the consulting team appeared to be satisfied by these interactions</a:t>
            </a:r>
          </a:p>
        </p:txBody>
      </p:sp>
      <p:pic>
        <p:nvPicPr>
          <p:cNvPr id="8" name="Picture 7">
            <a:extLst>
              <a:ext uri="{FF2B5EF4-FFF2-40B4-BE49-F238E27FC236}">
                <a16:creationId xmlns:a16="http://schemas.microsoft.com/office/drawing/2014/main" id="{F607F864-6B26-0F53-FA67-4D42E116142A}"/>
              </a:ext>
            </a:extLst>
          </p:cNvPr>
          <p:cNvPicPr>
            <a:picLocks noChangeAspect="1"/>
          </p:cNvPicPr>
          <p:nvPr/>
        </p:nvPicPr>
        <p:blipFill rotWithShape="1">
          <a:blip r:embed="rId4"/>
          <a:srcRect l="8865" t="13750" r="72578" b="5833"/>
          <a:stretch/>
        </p:blipFill>
        <p:spPr>
          <a:xfrm>
            <a:off x="8626939" y="1706892"/>
            <a:ext cx="3189183" cy="3887084"/>
          </a:xfrm>
          <a:prstGeom prst="rect">
            <a:avLst/>
          </a:prstGeom>
          <a:ln>
            <a:solidFill>
              <a:schemeClr val="bg2">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948565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905720" y="611306"/>
            <a:ext cx="9776933" cy="2242441"/>
          </a:xfrm>
        </p:spPr>
        <p:txBody>
          <a:bodyPr>
            <a:normAutofit/>
          </a:bodyPr>
          <a:lstStyle/>
          <a:p>
            <a:r>
              <a:rPr lang="en-US" sz="4400" dirty="0">
                <a:solidFill>
                  <a:schemeClr val="accent1">
                    <a:lumMod val="50000"/>
                  </a:schemeClr>
                </a:solidFill>
              </a:rPr>
              <a:t>Individual Consultations continued</a:t>
            </a:r>
          </a:p>
        </p:txBody>
      </p:sp>
      <p:sp>
        <p:nvSpPr>
          <p:cNvPr id="9" name="Slide Number Placeholder 8">
            <a:extLst>
              <a:ext uri="{FF2B5EF4-FFF2-40B4-BE49-F238E27FC236}">
                <a16:creationId xmlns:a16="http://schemas.microsoft.com/office/drawing/2014/main" id="{AA7B234E-FE17-4087-92FD-3802CA26E967}"/>
              </a:ext>
            </a:extLst>
          </p:cNvPr>
          <p:cNvSpPr>
            <a:spLocks noGrp="1"/>
          </p:cNvSpPr>
          <p:nvPr>
            <p:ph type="sldNum" sz="quarter" idx="4"/>
          </p:nvPr>
        </p:nvSpPr>
        <p:spPr/>
        <p:txBody>
          <a:bodyPr/>
          <a:lstStyle/>
          <a:p>
            <a:fld id="{294A09A9-5501-47C1-A89A-A340965A2BE2}" type="slidenum">
              <a:rPr lang="en-US" smtClean="0"/>
              <a:pPr/>
              <a:t>7</a:t>
            </a:fld>
            <a:endParaRPr lang="en-US" dirty="0"/>
          </a:p>
        </p:txBody>
      </p:sp>
      <p:pic>
        <p:nvPicPr>
          <p:cNvPr id="3" name="Picture 2">
            <a:extLst>
              <a:ext uri="{FF2B5EF4-FFF2-40B4-BE49-F238E27FC236}">
                <a16:creationId xmlns:a16="http://schemas.microsoft.com/office/drawing/2014/main" id="{E471F40F-8F8B-7B84-2EB9-CA6B4917A0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2760" y="6061119"/>
            <a:ext cx="991203" cy="660802"/>
          </a:xfrm>
          <a:prstGeom prst="rect">
            <a:avLst/>
          </a:prstGeom>
        </p:spPr>
      </p:pic>
      <p:sp>
        <p:nvSpPr>
          <p:cNvPr id="6" name="TextBox 5">
            <a:extLst>
              <a:ext uri="{FF2B5EF4-FFF2-40B4-BE49-F238E27FC236}">
                <a16:creationId xmlns:a16="http://schemas.microsoft.com/office/drawing/2014/main" id="{B9D3A094-53C7-80CA-1989-6890E318C78D}"/>
              </a:ext>
            </a:extLst>
          </p:cNvPr>
          <p:cNvSpPr txBox="1"/>
          <p:nvPr/>
        </p:nvSpPr>
        <p:spPr>
          <a:xfrm>
            <a:off x="1080877" y="1575415"/>
            <a:ext cx="6691523" cy="3707169"/>
          </a:xfrm>
          <a:prstGeom prst="rect">
            <a:avLst/>
          </a:prstGeom>
          <a:noFill/>
        </p:spPr>
        <p:txBody>
          <a:bodyPr wrap="square">
            <a:spAutoFit/>
          </a:bodyPr>
          <a:lstStyle/>
          <a:p>
            <a:pPr marL="285750" indent="-285750">
              <a:lnSpc>
                <a:spcPct val="110000"/>
              </a:lnSpc>
              <a:spcBef>
                <a:spcPts val="600"/>
              </a:spcBef>
              <a:spcAft>
                <a:spcPts val="600"/>
              </a:spcAft>
              <a:buFont typeface="Arial" panose="020B0604020202020204" pitchFamily="34" charset="0"/>
              <a:buChar char="•"/>
            </a:pPr>
            <a:r>
              <a:rPr lang="en-US" sz="2000" dirty="0">
                <a:solidFill>
                  <a:schemeClr val="tx1">
                    <a:lumMod val="50000"/>
                    <a:lumOff val="50000"/>
                  </a:schemeClr>
                </a:solidFill>
              </a:rPr>
              <a:t>Frequently heard issues included:</a:t>
            </a:r>
          </a:p>
          <a:p>
            <a:pPr marL="742950" lvl="1" indent="-285750">
              <a:lnSpc>
                <a:spcPct val="110000"/>
              </a:lnSpc>
              <a:spcBef>
                <a:spcPts val="600"/>
              </a:spcBef>
              <a:spcAft>
                <a:spcPts val="600"/>
              </a:spcAft>
              <a:buFont typeface="Arial" panose="020B0604020202020204" pitchFamily="34" charset="0"/>
              <a:buChar char="•"/>
            </a:pPr>
            <a:r>
              <a:rPr lang="en-US" sz="2000" dirty="0">
                <a:solidFill>
                  <a:schemeClr val="tx1">
                    <a:lumMod val="50000"/>
                    <a:lumOff val="50000"/>
                  </a:schemeClr>
                </a:solidFill>
              </a:rPr>
              <a:t>Will the change impact my taxes?</a:t>
            </a:r>
          </a:p>
          <a:p>
            <a:pPr marL="742950" lvl="1" indent="-285750">
              <a:lnSpc>
                <a:spcPct val="110000"/>
              </a:lnSpc>
              <a:spcBef>
                <a:spcPts val="600"/>
              </a:spcBef>
              <a:spcAft>
                <a:spcPts val="600"/>
              </a:spcAft>
              <a:buFont typeface="Arial" panose="020B0604020202020204" pitchFamily="34" charset="0"/>
              <a:buChar char="•"/>
            </a:pPr>
            <a:r>
              <a:rPr lang="en-US" sz="2000" dirty="0">
                <a:solidFill>
                  <a:schemeClr val="tx1">
                    <a:lumMod val="50000"/>
                    <a:lumOff val="50000"/>
                  </a:schemeClr>
                </a:solidFill>
              </a:rPr>
              <a:t>Can I still build a dwelling on my vacant land?</a:t>
            </a:r>
          </a:p>
          <a:p>
            <a:pPr marL="742950" lvl="1" indent="-285750">
              <a:lnSpc>
                <a:spcPct val="110000"/>
              </a:lnSpc>
              <a:spcBef>
                <a:spcPts val="600"/>
              </a:spcBef>
              <a:spcAft>
                <a:spcPts val="600"/>
              </a:spcAft>
              <a:buFont typeface="Arial" panose="020B0604020202020204" pitchFamily="34" charset="0"/>
              <a:buChar char="•"/>
            </a:pPr>
            <a:r>
              <a:rPr lang="en-US" sz="2000" dirty="0">
                <a:solidFill>
                  <a:schemeClr val="tx1">
                    <a:lumMod val="50000"/>
                    <a:lumOff val="50000"/>
                  </a:schemeClr>
                </a:solidFill>
              </a:rPr>
              <a:t>Can I still build an accessory dwelling?</a:t>
            </a:r>
          </a:p>
          <a:p>
            <a:pPr marL="742950" lvl="1" indent="-285750">
              <a:lnSpc>
                <a:spcPct val="110000"/>
              </a:lnSpc>
              <a:spcBef>
                <a:spcPts val="600"/>
              </a:spcBef>
              <a:spcAft>
                <a:spcPts val="600"/>
              </a:spcAft>
              <a:buFont typeface="Arial" panose="020B0604020202020204" pitchFamily="34" charset="0"/>
              <a:buChar char="•"/>
            </a:pPr>
            <a:r>
              <a:rPr lang="en-US" sz="2000" dirty="0">
                <a:solidFill>
                  <a:schemeClr val="tx1">
                    <a:lumMod val="50000"/>
                    <a:lumOff val="50000"/>
                  </a:schemeClr>
                </a:solidFill>
              </a:rPr>
              <a:t>Will this impact my ability to get a mortgage (insurance)?</a:t>
            </a:r>
          </a:p>
          <a:p>
            <a:pPr marL="742950" lvl="1" indent="-285750">
              <a:lnSpc>
                <a:spcPct val="110000"/>
              </a:lnSpc>
              <a:spcBef>
                <a:spcPts val="600"/>
              </a:spcBef>
              <a:spcAft>
                <a:spcPts val="600"/>
              </a:spcAft>
              <a:buFont typeface="Arial" panose="020B0604020202020204" pitchFamily="34" charset="0"/>
              <a:buChar char="•"/>
            </a:pPr>
            <a:r>
              <a:rPr lang="en-US" sz="2000" dirty="0">
                <a:solidFill>
                  <a:schemeClr val="tx1">
                    <a:lumMod val="50000"/>
                    <a:lumOff val="50000"/>
                  </a:schemeClr>
                </a:solidFill>
              </a:rPr>
              <a:t>Will this impact the value of my property?</a:t>
            </a:r>
          </a:p>
          <a:p>
            <a:pPr marL="742950" lvl="1" indent="-285750">
              <a:lnSpc>
                <a:spcPct val="110000"/>
              </a:lnSpc>
              <a:spcBef>
                <a:spcPts val="600"/>
              </a:spcBef>
              <a:spcAft>
                <a:spcPts val="600"/>
              </a:spcAft>
              <a:buFont typeface="Arial" panose="020B0604020202020204" pitchFamily="34" charset="0"/>
              <a:buChar char="•"/>
            </a:pPr>
            <a:r>
              <a:rPr lang="en-US" sz="2000" dirty="0">
                <a:solidFill>
                  <a:schemeClr val="tx1">
                    <a:lumMod val="50000"/>
                    <a:lumOff val="50000"/>
                  </a:schemeClr>
                </a:solidFill>
              </a:rPr>
              <a:t>Will this impact my ability to sever?</a:t>
            </a:r>
          </a:p>
        </p:txBody>
      </p:sp>
      <p:pic>
        <p:nvPicPr>
          <p:cNvPr id="1026" name="Picture 2" descr="Leeds &amp; Grenville Village Histories | Leeds &amp; Grenville Branch">
            <a:extLst>
              <a:ext uri="{FF2B5EF4-FFF2-40B4-BE49-F238E27FC236}">
                <a16:creationId xmlns:a16="http://schemas.microsoft.com/office/drawing/2014/main" id="{52E7AA24-03E6-F985-FC6E-8BB01B4C50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8679" y="2036335"/>
            <a:ext cx="4188062" cy="2785330"/>
          </a:xfrm>
          <a:prstGeom prst="rect">
            <a:avLst/>
          </a:prstGeom>
          <a:noFill/>
          <a:ln>
            <a:solidFill>
              <a:schemeClr val="bg2">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43588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AA7B234E-FE17-4087-92FD-3802CA26E967}"/>
              </a:ext>
            </a:extLst>
          </p:cNvPr>
          <p:cNvSpPr>
            <a:spLocks noGrp="1"/>
          </p:cNvSpPr>
          <p:nvPr>
            <p:ph type="sldNum" sz="quarter" idx="4"/>
          </p:nvPr>
        </p:nvSpPr>
        <p:spPr/>
        <p:txBody>
          <a:bodyPr/>
          <a:lstStyle/>
          <a:p>
            <a:fld id="{294A09A9-5501-47C1-A89A-A340965A2BE2}" type="slidenum">
              <a:rPr lang="en-US" smtClean="0"/>
              <a:pPr/>
              <a:t>8</a:t>
            </a:fld>
            <a:endParaRPr lang="en-US" dirty="0"/>
          </a:p>
        </p:txBody>
      </p:sp>
      <p:pic>
        <p:nvPicPr>
          <p:cNvPr id="3" name="Picture 2">
            <a:extLst>
              <a:ext uri="{FF2B5EF4-FFF2-40B4-BE49-F238E27FC236}">
                <a16:creationId xmlns:a16="http://schemas.microsoft.com/office/drawing/2014/main" id="{E471F40F-8F8B-7B84-2EB9-CA6B4917A0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2760" y="6061119"/>
            <a:ext cx="991203" cy="660802"/>
          </a:xfrm>
          <a:prstGeom prst="rect">
            <a:avLst/>
          </a:prstGeom>
        </p:spPr>
      </p:pic>
      <p:pic>
        <p:nvPicPr>
          <p:cNvPr id="7" name="Picture 6">
            <a:extLst>
              <a:ext uri="{FF2B5EF4-FFF2-40B4-BE49-F238E27FC236}">
                <a16:creationId xmlns:a16="http://schemas.microsoft.com/office/drawing/2014/main" id="{B428CDB1-7569-63A5-791C-F15195CD4FEA}"/>
              </a:ext>
            </a:extLst>
          </p:cNvPr>
          <p:cNvPicPr>
            <a:picLocks noChangeAspect="1"/>
          </p:cNvPicPr>
          <p:nvPr/>
        </p:nvPicPr>
        <p:blipFill>
          <a:blip r:embed="rId4"/>
          <a:stretch>
            <a:fillRect/>
          </a:stretch>
        </p:blipFill>
        <p:spPr>
          <a:xfrm>
            <a:off x="407646" y="0"/>
            <a:ext cx="11376707" cy="6858000"/>
          </a:xfrm>
          <a:prstGeom prst="rect">
            <a:avLst/>
          </a:prstGeom>
        </p:spPr>
      </p:pic>
      <p:sp>
        <p:nvSpPr>
          <p:cNvPr id="11" name="TextBox 10">
            <a:extLst>
              <a:ext uri="{FF2B5EF4-FFF2-40B4-BE49-F238E27FC236}">
                <a16:creationId xmlns:a16="http://schemas.microsoft.com/office/drawing/2014/main" id="{8D41F9E9-585C-FC2A-93C5-1699C03B2DAD}"/>
              </a:ext>
            </a:extLst>
          </p:cNvPr>
          <p:cNvSpPr txBox="1"/>
          <p:nvPr/>
        </p:nvSpPr>
        <p:spPr>
          <a:xfrm>
            <a:off x="5742432" y="146304"/>
            <a:ext cx="3706368" cy="830997"/>
          </a:xfrm>
          <a:prstGeom prst="rect">
            <a:avLst/>
          </a:prstGeom>
          <a:solidFill>
            <a:schemeClr val="bg1"/>
          </a:solidFill>
        </p:spPr>
        <p:txBody>
          <a:bodyPr wrap="square" rtlCol="0">
            <a:spAutoFit/>
          </a:bodyPr>
          <a:lstStyle/>
          <a:p>
            <a:pPr algn="ctr"/>
            <a:r>
              <a:rPr lang="en-US" sz="2400" b="1" dirty="0">
                <a:solidFill>
                  <a:schemeClr val="accent1">
                    <a:lumMod val="50000"/>
                  </a:schemeClr>
                </a:solidFill>
              </a:rPr>
              <a:t>Refined Draft Recommended System</a:t>
            </a:r>
            <a:endParaRPr lang="en-CA" sz="2400" b="1" dirty="0">
              <a:solidFill>
                <a:schemeClr val="accent1">
                  <a:lumMod val="50000"/>
                </a:schemeClr>
              </a:solidFill>
            </a:endParaRPr>
          </a:p>
        </p:txBody>
      </p:sp>
    </p:spTree>
    <p:extLst>
      <p:ext uri="{BB962C8B-B14F-4D97-AF65-F5344CB8AC3E}">
        <p14:creationId xmlns:p14="http://schemas.microsoft.com/office/powerpoint/2010/main" val="12677247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AA7B234E-FE17-4087-92FD-3802CA26E967}"/>
              </a:ext>
            </a:extLst>
          </p:cNvPr>
          <p:cNvSpPr>
            <a:spLocks noGrp="1"/>
          </p:cNvSpPr>
          <p:nvPr>
            <p:ph type="sldNum" sz="quarter" idx="4"/>
          </p:nvPr>
        </p:nvSpPr>
        <p:spPr/>
        <p:txBody>
          <a:bodyPr/>
          <a:lstStyle/>
          <a:p>
            <a:fld id="{294A09A9-5501-47C1-A89A-A340965A2BE2}" type="slidenum">
              <a:rPr lang="en-US" smtClean="0"/>
              <a:pPr/>
              <a:t>9</a:t>
            </a:fld>
            <a:endParaRPr lang="en-US" dirty="0"/>
          </a:p>
        </p:txBody>
      </p:sp>
      <p:pic>
        <p:nvPicPr>
          <p:cNvPr id="3" name="Picture 2">
            <a:extLst>
              <a:ext uri="{FF2B5EF4-FFF2-40B4-BE49-F238E27FC236}">
                <a16:creationId xmlns:a16="http://schemas.microsoft.com/office/drawing/2014/main" id="{E471F40F-8F8B-7B84-2EB9-CA6B4917A0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2760" y="6061119"/>
            <a:ext cx="991203" cy="660802"/>
          </a:xfrm>
          <a:prstGeom prst="rect">
            <a:avLst/>
          </a:prstGeom>
        </p:spPr>
      </p:pic>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919594" y="593149"/>
            <a:ext cx="10943222" cy="602612"/>
          </a:xfrm>
        </p:spPr>
        <p:txBody>
          <a:bodyPr>
            <a:noAutofit/>
          </a:bodyPr>
          <a:lstStyle/>
          <a:p>
            <a:r>
              <a:rPr lang="en-US" sz="3200" dirty="0">
                <a:solidFill>
                  <a:schemeClr val="accent1">
                    <a:lumMod val="50000"/>
                  </a:schemeClr>
                </a:solidFill>
              </a:rPr>
              <a:t>Statistical Summary of Recommended System </a:t>
            </a:r>
          </a:p>
        </p:txBody>
      </p:sp>
      <p:graphicFrame>
        <p:nvGraphicFramePr>
          <p:cNvPr id="4" name="Table 3">
            <a:extLst>
              <a:ext uri="{FF2B5EF4-FFF2-40B4-BE49-F238E27FC236}">
                <a16:creationId xmlns:a16="http://schemas.microsoft.com/office/drawing/2014/main" id="{CDBBA2A9-82A4-0260-47F3-C9EA4E07A7AF}"/>
              </a:ext>
            </a:extLst>
          </p:cNvPr>
          <p:cNvGraphicFramePr>
            <a:graphicFrameLocks noGrp="1"/>
          </p:cNvGraphicFramePr>
          <p:nvPr>
            <p:extLst>
              <p:ext uri="{D42A27DB-BD31-4B8C-83A1-F6EECF244321}">
                <p14:modId xmlns:p14="http://schemas.microsoft.com/office/powerpoint/2010/main" val="2021333613"/>
              </p:ext>
            </p:extLst>
          </p:nvPr>
        </p:nvGraphicFramePr>
        <p:xfrm>
          <a:off x="624390" y="1195761"/>
          <a:ext cx="10943220" cy="4466478"/>
        </p:xfrm>
        <a:graphic>
          <a:graphicData uri="http://schemas.openxmlformats.org/drawingml/2006/table">
            <a:tbl>
              <a:tblPr>
                <a:tableStyleId>{5C22544A-7EE6-4342-B048-85BDC9FD1C3A}</a:tableStyleId>
              </a:tblPr>
              <a:tblGrid>
                <a:gridCol w="1605250">
                  <a:extLst>
                    <a:ext uri="{9D8B030D-6E8A-4147-A177-3AD203B41FA5}">
                      <a16:colId xmlns:a16="http://schemas.microsoft.com/office/drawing/2014/main" val="3775705655"/>
                    </a:ext>
                  </a:extLst>
                </a:gridCol>
                <a:gridCol w="706311">
                  <a:extLst>
                    <a:ext uri="{9D8B030D-6E8A-4147-A177-3AD203B41FA5}">
                      <a16:colId xmlns:a16="http://schemas.microsoft.com/office/drawing/2014/main" val="1870655966"/>
                    </a:ext>
                  </a:extLst>
                </a:gridCol>
                <a:gridCol w="770520">
                  <a:extLst>
                    <a:ext uri="{9D8B030D-6E8A-4147-A177-3AD203B41FA5}">
                      <a16:colId xmlns:a16="http://schemas.microsoft.com/office/drawing/2014/main" val="2066937319"/>
                    </a:ext>
                  </a:extLst>
                </a:gridCol>
                <a:gridCol w="770520">
                  <a:extLst>
                    <a:ext uri="{9D8B030D-6E8A-4147-A177-3AD203B41FA5}">
                      <a16:colId xmlns:a16="http://schemas.microsoft.com/office/drawing/2014/main" val="2376610814"/>
                    </a:ext>
                  </a:extLst>
                </a:gridCol>
                <a:gridCol w="770520">
                  <a:extLst>
                    <a:ext uri="{9D8B030D-6E8A-4147-A177-3AD203B41FA5}">
                      <a16:colId xmlns:a16="http://schemas.microsoft.com/office/drawing/2014/main" val="3345116502"/>
                    </a:ext>
                  </a:extLst>
                </a:gridCol>
                <a:gridCol w="770520">
                  <a:extLst>
                    <a:ext uri="{9D8B030D-6E8A-4147-A177-3AD203B41FA5}">
                      <a16:colId xmlns:a16="http://schemas.microsoft.com/office/drawing/2014/main" val="3005093746"/>
                    </a:ext>
                  </a:extLst>
                </a:gridCol>
                <a:gridCol w="770520">
                  <a:extLst>
                    <a:ext uri="{9D8B030D-6E8A-4147-A177-3AD203B41FA5}">
                      <a16:colId xmlns:a16="http://schemas.microsoft.com/office/drawing/2014/main" val="1436068900"/>
                    </a:ext>
                  </a:extLst>
                </a:gridCol>
                <a:gridCol w="779693">
                  <a:extLst>
                    <a:ext uri="{9D8B030D-6E8A-4147-A177-3AD203B41FA5}">
                      <a16:colId xmlns:a16="http://schemas.microsoft.com/office/drawing/2014/main" val="4068200368"/>
                    </a:ext>
                  </a:extLst>
                </a:gridCol>
                <a:gridCol w="807212">
                  <a:extLst>
                    <a:ext uri="{9D8B030D-6E8A-4147-A177-3AD203B41FA5}">
                      <a16:colId xmlns:a16="http://schemas.microsoft.com/office/drawing/2014/main" val="3384943285"/>
                    </a:ext>
                  </a:extLst>
                </a:gridCol>
                <a:gridCol w="788866">
                  <a:extLst>
                    <a:ext uri="{9D8B030D-6E8A-4147-A177-3AD203B41FA5}">
                      <a16:colId xmlns:a16="http://schemas.microsoft.com/office/drawing/2014/main" val="1392179756"/>
                    </a:ext>
                  </a:extLst>
                </a:gridCol>
                <a:gridCol w="798038">
                  <a:extLst>
                    <a:ext uri="{9D8B030D-6E8A-4147-A177-3AD203B41FA5}">
                      <a16:colId xmlns:a16="http://schemas.microsoft.com/office/drawing/2014/main" val="758249678"/>
                    </a:ext>
                  </a:extLst>
                </a:gridCol>
                <a:gridCol w="743001">
                  <a:extLst>
                    <a:ext uri="{9D8B030D-6E8A-4147-A177-3AD203B41FA5}">
                      <a16:colId xmlns:a16="http://schemas.microsoft.com/office/drawing/2014/main" val="3542446556"/>
                    </a:ext>
                  </a:extLst>
                </a:gridCol>
                <a:gridCol w="862249">
                  <a:extLst>
                    <a:ext uri="{9D8B030D-6E8A-4147-A177-3AD203B41FA5}">
                      <a16:colId xmlns:a16="http://schemas.microsoft.com/office/drawing/2014/main" val="1700392730"/>
                    </a:ext>
                  </a:extLst>
                </a:gridCol>
              </a:tblGrid>
              <a:tr h="652483">
                <a:tc>
                  <a:txBody>
                    <a:bodyPr/>
                    <a:lstStyle/>
                    <a:p>
                      <a:pPr algn="ctr" fontAlgn="b"/>
                      <a:endParaRPr lang="en-CA" sz="1050" b="0" i="0" u="none" strike="noStrike" dirty="0">
                        <a:solidFill>
                          <a:srgbClr val="000000"/>
                        </a:solidFill>
                        <a:effectLst/>
                        <a:latin typeface="Trebuchet MS" panose="020B0603020202020204" pitchFamily="34" charset="0"/>
                      </a:endParaRPr>
                    </a:p>
                  </a:txBody>
                  <a:tcPr marL="7702" marR="7702" marT="7702" marB="0" anchor="ctr">
                    <a:solidFill>
                      <a:schemeClr val="bg2">
                        <a:lumMod val="90000"/>
                      </a:schemeClr>
                    </a:solidFill>
                  </a:tcPr>
                </a:tc>
                <a:tc gridSpan="2">
                  <a:txBody>
                    <a:bodyPr/>
                    <a:lstStyle/>
                    <a:p>
                      <a:pPr algn="ctr" fontAlgn="b"/>
                      <a:r>
                        <a:rPr lang="en-CA" sz="1050" b="1" u="none" strike="noStrike" dirty="0">
                          <a:effectLst/>
                        </a:rPr>
                        <a:t>Removed From Existing Prime</a:t>
                      </a:r>
                      <a:endParaRPr lang="en-CA" sz="1050" b="1" i="0" u="none" strike="noStrike" dirty="0">
                        <a:solidFill>
                          <a:srgbClr val="000000"/>
                        </a:solidFill>
                        <a:effectLst/>
                        <a:latin typeface="Trebuchet MS" panose="020B0603020202020204" pitchFamily="34" charset="0"/>
                      </a:endParaRPr>
                    </a:p>
                  </a:txBody>
                  <a:tcPr marL="7702" marR="7702" marT="7702" marB="0" anchor="ctr">
                    <a:solidFill>
                      <a:schemeClr val="bg2">
                        <a:lumMod val="90000"/>
                      </a:schemeClr>
                    </a:solidFill>
                  </a:tcPr>
                </a:tc>
                <a:tc hMerge="1">
                  <a:txBody>
                    <a:bodyPr/>
                    <a:lstStyle/>
                    <a:p>
                      <a:endParaRPr lang="en-CA"/>
                    </a:p>
                  </a:txBody>
                  <a:tcPr/>
                </a:tc>
                <a:tc gridSpan="2">
                  <a:txBody>
                    <a:bodyPr/>
                    <a:lstStyle/>
                    <a:p>
                      <a:pPr algn="ctr" fontAlgn="b"/>
                      <a:r>
                        <a:rPr lang="en-CA" sz="1050" b="1" u="none" strike="noStrike" dirty="0">
                          <a:effectLst/>
                        </a:rPr>
                        <a:t>Added To Existing Prime</a:t>
                      </a:r>
                      <a:endParaRPr lang="en-CA" sz="1050" b="1" i="0" u="none" strike="noStrike" dirty="0">
                        <a:solidFill>
                          <a:srgbClr val="000000"/>
                        </a:solidFill>
                        <a:effectLst/>
                        <a:latin typeface="Trebuchet MS" panose="020B0603020202020204" pitchFamily="34" charset="0"/>
                      </a:endParaRPr>
                    </a:p>
                  </a:txBody>
                  <a:tcPr marL="7702" marR="7702" marT="7702" marB="0" anchor="ctr">
                    <a:solidFill>
                      <a:schemeClr val="bg2">
                        <a:lumMod val="90000"/>
                      </a:schemeClr>
                    </a:solidFill>
                  </a:tcPr>
                </a:tc>
                <a:tc hMerge="1">
                  <a:txBody>
                    <a:bodyPr/>
                    <a:lstStyle/>
                    <a:p>
                      <a:endParaRPr lang="en-CA"/>
                    </a:p>
                  </a:txBody>
                  <a:tcPr/>
                </a:tc>
                <a:tc gridSpan="2">
                  <a:txBody>
                    <a:bodyPr/>
                    <a:lstStyle/>
                    <a:p>
                      <a:pPr algn="ctr" fontAlgn="b"/>
                      <a:r>
                        <a:rPr lang="en-US" sz="1050" b="1" u="none" strike="noStrike" dirty="0">
                          <a:effectLst/>
                        </a:rPr>
                        <a:t>Not Added To Prime</a:t>
                      </a:r>
                      <a:r>
                        <a:rPr lang="en-US" sz="900" b="1" u="none" strike="noStrike" dirty="0">
                          <a:effectLst/>
                        </a:rPr>
                        <a:t> </a:t>
                      </a:r>
                      <a:br>
                        <a:rPr lang="en-US" sz="900" b="1" u="none" strike="noStrike" dirty="0">
                          <a:effectLst/>
                        </a:rPr>
                      </a:br>
                      <a:r>
                        <a:rPr lang="en-US" sz="900" b="1" u="none" strike="noStrike" dirty="0">
                          <a:effectLst/>
                        </a:rPr>
                        <a:t>(scored 60 but refined out)</a:t>
                      </a:r>
                      <a:endParaRPr lang="en-US" sz="1050" b="1" i="0" u="none" strike="noStrike" dirty="0">
                        <a:solidFill>
                          <a:srgbClr val="000000"/>
                        </a:solidFill>
                        <a:effectLst/>
                        <a:latin typeface="Trebuchet MS" panose="020B0603020202020204" pitchFamily="34" charset="0"/>
                      </a:endParaRPr>
                    </a:p>
                  </a:txBody>
                  <a:tcPr marL="7702" marR="7702" marT="7702" marB="0" anchor="ctr">
                    <a:solidFill>
                      <a:schemeClr val="bg2">
                        <a:lumMod val="90000"/>
                      </a:schemeClr>
                    </a:solidFill>
                  </a:tcPr>
                </a:tc>
                <a:tc hMerge="1">
                  <a:txBody>
                    <a:bodyPr/>
                    <a:lstStyle/>
                    <a:p>
                      <a:endParaRPr lang="en-CA"/>
                    </a:p>
                  </a:txBody>
                  <a:tcPr/>
                </a:tc>
                <a:tc gridSpan="2">
                  <a:txBody>
                    <a:bodyPr/>
                    <a:lstStyle/>
                    <a:p>
                      <a:pPr algn="ctr" fontAlgn="b"/>
                      <a:r>
                        <a:rPr lang="en-US" sz="1050" b="1" u="none" strike="noStrike" dirty="0">
                          <a:effectLst/>
                        </a:rPr>
                        <a:t>Removed from Original Recommended System</a:t>
                      </a:r>
                      <a:endParaRPr lang="en-US" sz="1050" b="1" i="0" u="none" strike="noStrike" dirty="0">
                        <a:solidFill>
                          <a:srgbClr val="000000"/>
                        </a:solidFill>
                        <a:effectLst/>
                        <a:latin typeface="Trebuchet MS" panose="020B0603020202020204" pitchFamily="34" charset="0"/>
                      </a:endParaRPr>
                    </a:p>
                  </a:txBody>
                  <a:tcPr marL="7702" marR="7702" marT="7702" marB="0" anchor="ctr">
                    <a:solidFill>
                      <a:schemeClr val="bg2">
                        <a:lumMod val="90000"/>
                      </a:schemeClr>
                    </a:solidFill>
                  </a:tcPr>
                </a:tc>
                <a:tc hMerge="1">
                  <a:txBody>
                    <a:bodyPr/>
                    <a:lstStyle/>
                    <a:p>
                      <a:endParaRPr lang="en-CA"/>
                    </a:p>
                  </a:txBody>
                  <a:tcPr/>
                </a:tc>
                <a:tc gridSpan="2">
                  <a:txBody>
                    <a:bodyPr/>
                    <a:lstStyle/>
                    <a:p>
                      <a:pPr algn="ctr" fontAlgn="b"/>
                      <a:r>
                        <a:rPr lang="en-US" sz="1050" b="1" u="none" strike="noStrike" dirty="0">
                          <a:effectLst/>
                        </a:rPr>
                        <a:t>Added to Original Recommended  System</a:t>
                      </a:r>
                      <a:endParaRPr lang="en-US" sz="1050" b="1" i="0" u="none" strike="noStrike" dirty="0">
                        <a:solidFill>
                          <a:srgbClr val="000000"/>
                        </a:solidFill>
                        <a:effectLst/>
                        <a:latin typeface="Trebuchet MS" panose="020B0603020202020204" pitchFamily="34" charset="0"/>
                      </a:endParaRPr>
                    </a:p>
                  </a:txBody>
                  <a:tcPr marL="7702" marR="7702" marT="7702" marB="0" anchor="ctr">
                    <a:solidFill>
                      <a:schemeClr val="bg2">
                        <a:lumMod val="90000"/>
                      </a:schemeClr>
                    </a:solidFill>
                  </a:tcPr>
                </a:tc>
                <a:tc hMerge="1">
                  <a:txBody>
                    <a:bodyPr/>
                    <a:lstStyle/>
                    <a:p>
                      <a:endParaRPr lang="en-CA"/>
                    </a:p>
                  </a:txBody>
                  <a:tcPr/>
                </a:tc>
                <a:tc gridSpan="2">
                  <a:txBody>
                    <a:bodyPr/>
                    <a:lstStyle/>
                    <a:p>
                      <a:pPr algn="ctr" fontAlgn="b"/>
                      <a:r>
                        <a:rPr lang="en-US" sz="1050" b="1" u="none" strike="noStrike" dirty="0">
                          <a:effectLst/>
                        </a:rPr>
                        <a:t>  Total Area in Refined Recommended System</a:t>
                      </a:r>
                      <a:endParaRPr lang="en-US" sz="1050" b="1" i="0" u="none" strike="noStrike" dirty="0">
                        <a:solidFill>
                          <a:srgbClr val="000000"/>
                        </a:solidFill>
                        <a:effectLst/>
                        <a:latin typeface="Trebuchet MS" panose="020B0603020202020204" pitchFamily="34" charset="0"/>
                      </a:endParaRPr>
                    </a:p>
                  </a:txBody>
                  <a:tcPr marL="7702" marR="7702" marT="7702" marB="0" anchor="ctr">
                    <a:solidFill>
                      <a:schemeClr val="bg2">
                        <a:lumMod val="90000"/>
                      </a:schemeClr>
                    </a:solidFill>
                  </a:tcPr>
                </a:tc>
                <a:tc hMerge="1">
                  <a:txBody>
                    <a:bodyPr/>
                    <a:lstStyle/>
                    <a:p>
                      <a:endParaRPr lang="en-CA"/>
                    </a:p>
                  </a:txBody>
                  <a:tcPr/>
                </a:tc>
                <a:extLst>
                  <a:ext uri="{0D108BD9-81ED-4DB2-BD59-A6C34878D82A}">
                    <a16:rowId xmlns:a16="http://schemas.microsoft.com/office/drawing/2014/main" val="4034118222"/>
                  </a:ext>
                </a:extLst>
              </a:tr>
              <a:tr h="360995">
                <a:tc>
                  <a:txBody>
                    <a:bodyPr/>
                    <a:lstStyle/>
                    <a:p>
                      <a:pPr algn="ctr" fontAlgn="b"/>
                      <a:endParaRPr lang="en-CA" sz="1050" b="0" i="0" u="none" strike="noStrike" dirty="0">
                        <a:solidFill>
                          <a:srgbClr val="000000"/>
                        </a:solidFill>
                        <a:effectLst/>
                        <a:latin typeface="Trebuchet MS" panose="020B0603020202020204" pitchFamily="34" charset="0"/>
                      </a:endParaRPr>
                    </a:p>
                  </a:txBody>
                  <a:tcPr marL="7702" marR="7702" marT="7702" marB="0" anchor="ctr">
                    <a:solidFill>
                      <a:schemeClr val="bg2">
                        <a:lumMod val="90000"/>
                      </a:schemeClr>
                    </a:solidFill>
                  </a:tcPr>
                </a:tc>
                <a:tc>
                  <a:txBody>
                    <a:bodyPr/>
                    <a:lstStyle/>
                    <a:p>
                      <a:pPr algn="ctr" fontAlgn="b"/>
                      <a:r>
                        <a:rPr lang="en-CA" sz="1050" b="1" u="none" strike="noStrike" dirty="0">
                          <a:effectLst/>
                        </a:rPr>
                        <a:t>Hectares</a:t>
                      </a:r>
                      <a:endParaRPr lang="en-CA" sz="1050" b="1" i="0" u="none" strike="noStrike" dirty="0">
                        <a:solidFill>
                          <a:srgbClr val="000000"/>
                        </a:solidFill>
                        <a:effectLst/>
                        <a:latin typeface="Trebuchet MS" panose="020B0603020202020204" pitchFamily="34" charset="0"/>
                      </a:endParaRPr>
                    </a:p>
                  </a:txBody>
                  <a:tcPr marL="7702" marR="7702" marT="7702" marB="0" anchor="ctr">
                    <a:solidFill>
                      <a:schemeClr val="bg2">
                        <a:lumMod val="90000"/>
                      </a:schemeClr>
                    </a:solidFill>
                  </a:tcPr>
                </a:tc>
                <a:tc>
                  <a:txBody>
                    <a:bodyPr/>
                    <a:lstStyle/>
                    <a:p>
                      <a:pPr algn="ctr" fontAlgn="b"/>
                      <a:r>
                        <a:rPr lang="en-CA" sz="1050" b="1" u="none" strike="noStrike" dirty="0">
                          <a:effectLst/>
                        </a:rPr>
                        <a:t>Acres</a:t>
                      </a:r>
                      <a:endParaRPr lang="en-CA" sz="1050" b="1" i="0" u="none" strike="noStrike" dirty="0">
                        <a:solidFill>
                          <a:srgbClr val="000000"/>
                        </a:solidFill>
                        <a:effectLst/>
                        <a:latin typeface="Trebuchet MS" panose="020B0603020202020204" pitchFamily="34" charset="0"/>
                      </a:endParaRPr>
                    </a:p>
                  </a:txBody>
                  <a:tcPr marL="7702" marR="7702" marT="7702" marB="0" anchor="ctr">
                    <a:solidFill>
                      <a:schemeClr val="bg2">
                        <a:lumMod val="90000"/>
                      </a:schemeClr>
                    </a:solidFill>
                  </a:tcPr>
                </a:tc>
                <a:tc>
                  <a:txBody>
                    <a:bodyPr/>
                    <a:lstStyle/>
                    <a:p>
                      <a:pPr algn="ctr" fontAlgn="b"/>
                      <a:r>
                        <a:rPr lang="en-CA" sz="1050" b="1" u="none" strike="noStrike">
                          <a:effectLst/>
                        </a:rPr>
                        <a:t>Hectares</a:t>
                      </a:r>
                      <a:endParaRPr lang="en-CA" sz="1050" b="1" i="0" u="none" strike="noStrike">
                        <a:solidFill>
                          <a:srgbClr val="000000"/>
                        </a:solidFill>
                        <a:effectLst/>
                        <a:latin typeface="Trebuchet MS" panose="020B0603020202020204" pitchFamily="34" charset="0"/>
                      </a:endParaRPr>
                    </a:p>
                  </a:txBody>
                  <a:tcPr marL="7702" marR="7702" marT="7702" marB="0" anchor="ctr">
                    <a:solidFill>
                      <a:schemeClr val="bg2">
                        <a:lumMod val="90000"/>
                      </a:schemeClr>
                    </a:solidFill>
                  </a:tcPr>
                </a:tc>
                <a:tc>
                  <a:txBody>
                    <a:bodyPr/>
                    <a:lstStyle/>
                    <a:p>
                      <a:pPr algn="ctr" fontAlgn="b"/>
                      <a:r>
                        <a:rPr lang="en-CA" sz="1050" b="1" u="none" strike="noStrike" dirty="0">
                          <a:effectLst/>
                        </a:rPr>
                        <a:t>Acres</a:t>
                      </a:r>
                      <a:endParaRPr lang="en-CA" sz="1050" b="1" i="0" u="none" strike="noStrike" dirty="0">
                        <a:solidFill>
                          <a:srgbClr val="000000"/>
                        </a:solidFill>
                        <a:effectLst/>
                        <a:latin typeface="Trebuchet MS" panose="020B0603020202020204" pitchFamily="34" charset="0"/>
                      </a:endParaRPr>
                    </a:p>
                  </a:txBody>
                  <a:tcPr marL="7702" marR="7702" marT="7702" marB="0" anchor="ctr">
                    <a:solidFill>
                      <a:schemeClr val="bg2">
                        <a:lumMod val="90000"/>
                      </a:schemeClr>
                    </a:solidFill>
                  </a:tcPr>
                </a:tc>
                <a:tc>
                  <a:txBody>
                    <a:bodyPr/>
                    <a:lstStyle/>
                    <a:p>
                      <a:pPr algn="ctr" fontAlgn="b"/>
                      <a:r>
                        <a:rPr lang="en-CA" sz="1050" b="1" u="none" strike="noStrike" dirty="0">
                          <a:effectLst/>
                        </a:rPr>
                        <a:t>Hectares</a:t>
                      </a:r>
                      <a:endParaRPr lang="en-CA" sz="1050" b="1" i="0" u="none" strike="noStrike" dirty="0">
                        <a:solidFill>
                          <a:srgbClr val="000000"/>
                        </a:solidFill>
                        <a:effectLst/>
                        <a:latin typeface="Trebuchet MS" panose="020B0603020202020204" pitchFamily="34" charset="0"/>
                      </a:endParaRPr>
                    </a:p>
                  </a:txBody>
                  <a:tcPr marL="7702" marR="7702" marT="7702" marB="0" anchor="ctr">
                    <a:solidFill>
                      <a:schemeClr val="bg2">
                        <a:lumMod val="90000"/>
                      </a:schemeClr>
                    </a:solidFill>
                  </a:tcPr>
                </a:tc>
                <a:tc>
                  <a:txBody>
                    <a:bodyPr/>
                    <a:lstStyle/>
                    <a:p>
                      <a:pPr algn="ctr" fontAlgn="b"/>
                      <a:r>
                        <a:rPr lang="en-CA" sz="1050" b="1" u="none" strike="noStrike" dirty="0">
                          <a:effectLst/>
                        </a:rPr>
                        <a:t>Acres</a:t>
                      </a:r>
                      <a:endParaRPr lang="en-CA" sz="1050" b="1" i="0" u="none" strike="noStrike" dirty="0">
                        <a:solidFill>
                          <a:srgbClr val="000000"/>
                        </a:solidFill>
                        <a:effectLst/>
                        <a:latin typeface="Trebuchet MS" panose="020B0603020202020204" pitchFamily="34" charset="0"/>
                      </a:endParaRPr>
                    </a:p>
                  </a:txBody>
                  <a:tcPr marL="7702" marR="7702" marT="7702" marB="0" anchor="ctr">
                    <a:solidFill>
                      <a:schemeClr val="bg2">
                        <a:lumMod val="90000"/>
                      </a:schemeClr>
                    </a:solidFill>
                  </a:tcPr>
                </a:tc>
                <a:tc>
                  <a:txBody>
                    <a:bodyPr/>
                    <a:lstStyle/>
                    <a:p>
                      <a:pPr algn="ctr" fontAlgn="b"/>
                      <a:r>
                        <a:rPr lang="en-CA" sz="1050" b="1" u="none" strike="noStrike" dirty="0">
                          <a:effectLst/>
                        </a:rPr>
                        <a:t>Hectares</a:t>
                      </a:r>
                      <a:endParaRPr lang="en-CA" sz="1050" b="1" i="0" u="none" strike="noStrike" dirty="0">
                        <a:solidFill>
                          <a:srgbClr val="000000"/>
                        </a:solidFill>
                        <a:effectLst/>
                        <a:latin typeface="Trebuchet MS" panose="020B0603020202020204" pitchFamily="34" charset="0"/>
                      </a:endParaRPr>
                    </a:p>
                  </a:txBody>
                  <a:tcPr marL="7702" marR="7702" marT="7702" marB="0" anchor="ctr">
                    <a:solidFill>
                      <a:schemeClr val="bg2">
                        <a:lumMod val="90000"/>
                      </a:schemeClr>
                    </a:solidFill>
                  </a:tcPr>
                </a:tc>
                <a:tc>
                  <a:txBody>
                    <a:bodyPr/>
                    <a:lstStyle/>
                    <a:p>
                      <a:pPr algn="ctr" fontAlgn="b"/>
                      <a:r>
                        <a:rPr lang="en-CA" sz="1050" b="1" u="none" strike="noStrike" dirty="0">
                          <a:effectLst/>
                        </a:rPr>
                        <a:t>Acres</a:t>
                      </a:r>
                      <a:endParaRPr lang="en-CA" sz="1050" b="1" i="0" u="none" strike="noStrike" dirty="0">
                        <a:solidFill>
                          <a:srgbClr val="000000"/>
                        </a:solidFill>
                        <a:effectLst/>
                        <a:latin typeface="Trebuchet MS" panose="020B0603020202020204" pitchFamily="34" charset="0"/>
                      </a:endParaRPr>
                    </a:p>
                  </a:txBody>
                  <a:tcPr marL="7702" marR="7702" marT="7702" marB="0" anchor="ctr">
                    <a:solidFill>
                      <a:schemeClr val="bg2">
                        <a:lumMod val="90000"/>
                      </a:schemeClr>
                    </a:solidFill>
                  </a:tcPr>
                </a:tc>
                <a:tc>
                  <a:txBody>
                    <a:bodyPr/>
                    <a:lstStyle/>
                    <a:p>
                      <a:pPr algn="ctr" fontAlgn="b"/>
                      <a:r>
                        <a:rPr lang="en-CA" sz="1050" b="1" u="none" strike="noStrike" dirty="0">
                          <a:effectLst/>
                        </a:rPr>
                        <a:t>Hectares</a:t>
                      </a:r>
                      <a:endParaRPr lang="en-CA" sz="1050" b="1" i="0" u="none" strike="noStrike" dirty="0">
                        <a:solidFill>
                          <a:srgbClr val="000000"/>
                        </a:solidFill>
                        <a:effectLst/>
                        <a:latin typeface="Trebuchet MS" panose="020B0603020202020204" pitchFamily="34" charset="0"/>
                      </a:endParaRPr>
                    </a:p>
                  </a:txBody>
                  <a:tcPr marL="7702" marR="7702" marT="7702" marB="0" anchor="ctr">
                    <a:solidFill>
                      <a:schemeClr val="bg2">
                        <a:lumMod val="90000"/>
                      </a:schemeClr>
                    </a:solidFill>
                  </a:tcPr>
                </a:tc>
                <a:tc>
                  <a:txBody>
                    <a:bodyPr/>
                    <a:lstStyle/>
                    <a:p>
                      <a:pPr algn="ctr" fontAlgn="b"/>
                      <a:r>
                        <a:rPr lang="en-CA" sz="1050" b="1" u="none" strike="noStrike" dirty="0">
                          <a:effectLst/>
                        </a:rPr>
                        <a:t>Acres</a:t>
                      </a:r>
                      <a:endParaRPr lang="en-CA" sz="1050" b="1" i="0" u="none" strike="noStrike" dirty="0">
                        <a:solidFill>
                          <a:srgbClr val="000000"/>
                        </a:solidFill>
                        <a:effectLst/>
                        <a:latin typeface="Trebuchet MS" panose="020B0603020202020204" pitchFamily="34" charset="0"/>
                      </a:endParaRPr>
                    </a:p>
                  </a:txBody>
                  <a:tcPr marL="7702" marR="7702" marT="7702" marB="0" anchor="ctr">
                    <a:solidFill>
                      <a:schemeClr val="bg2">
                        <a:lumMod val="90000"/>
                      </a:schemeClr>
                    </a:solidFill>
                  </a:tcPr>
                </a:tc>
                <a:tc>
                  <a:txBody>
                    <a:bodyPr/>
                    <a:lstStyle/>
                    <a:p>
                      <a:pPr algn="ctr" fontAlgn="b"/>
                      <a:r>
                        <a:rPr lang="en-CA" sz="1050" b="1" u="none" strike="noStrike" dirty="0">
                          <a:effectLst/>
                        </a:rPr>
                        <a:t>Hectares</a:t>
                      </a:r>
                      <a:endParaRPr lang="en-CA" sz="1050" b="1" i="0" u="none" strike="noStrike" dirty="0">
                        <a:solidFill>
                          <a:srgbClr val="000000"/>
                        </a:solidFill>
                        <a:effectLst/>
                        <a:latin typeface="Trebuchet MS" panose="020B0603020202020204" pitchFamily="34" charset="0"/>
                      </a:endParaRPr>
                    </a:p>
                  </a:txBody>
                  <a:tcPr marL="7702" marR="7702" marT="7702" marB="0" anchor="ctr">
                    <a:solidFill>
                      <a:schemeClr val="bg2">
                        <a:lumMod val="90000"/>
                      </a:schemeClr>
                    </a:solidFill>
                  </a:tcPr>
                </a:tc>
                <a:tc>
                  <a:txBody>
                    <a:bodyPr/>
                    <a:lstStyle/>
                    <a:p>
                      <a:pPr algn="ctr" fontAlgn="b"/>
                      <a:r>
                        <a:rPr lang="en-CA" sz="1050" b="1" u="none" strike="noStrike" dirty="0">
                          <a:effectLst/>
                        </a:rPr>
                        <a:t>Acres</a:t>
                      </a:r>
                      <a:endParaRPr lang="en-CA" sz="1050" b="1" i="0" u="none" strike="noStrike" dirty="0">
                        <a:solidFill>
                          <a:srgbClr val="000000"/>
                        </a:solidFill>
                        <a:effectLst/>
                        <a:latin typeface="Trebuchet MS" panose="020B0603020202020204" pitchFamily="34" charset="0"/>
                      </a:endParaRPr>
                    </a:p>
                  </a:txBody>
                  <a:tcPr marL="7702" marR="7702" marT="7702" marB="0" anchor="ctr">
                    <a:solidFill>
                      <a:schemeClr val="bg2">
                        <a:lumMod val="90000"/>
                      </a:schemeClr>
                    </a:solidFill>
                  </a:tcPr>
                </a:tc>
                <a:extLst>
                  <a:ext uri="{0D108BD9-81ED-4DB2-BD59-A6C34878D82A}">
                    <a16:rowId xmlns:a16="http://schemas.microsoft.com/office/drawing/2014/main" val="391420192"/>
                  </a:ext>
                </a:extLst>
              </a:tr>
              <a:tr h="345300">
                <a:tc>
                  <a:txBody>
                    <a:bodyPr/>
                    <a:lstStyle/>
                    <a:p>
                      <a:pPr algn="l" fontAlgn="b"/>
                      <a:r>
                        <a:rPr lang="en-CA" sz="1050" u="none" strike="noStrike" dirty="0">
                          <a:effectLst/>
                        </a:rPr>
                        <a:t>   North Grenville</a:t>
                      </a:r>
                      <a:endParaRPr lang="en-CA" sz="1050" b="1" i="0" u="none" strike="noStrike" dirty="0">
                        <a:solidFill>
                          <a:srgbClr val="000000"/>
                        </a:solidFill>
                        <a:effectLst/>
                        <a:latin typeface="Trebuchet MS" panose="020B0603020202020204" pitchFamily="34" charset="0"/>
                      </a:endParaRPr>
                    </a:p>
                  </a:txBody>
                  <a:tcPr marL="7702" marR="7702" marT="7702" marB="0" anchor="ctr"/>
                </a:tc>
                <a:tc>
                  <a:txBody>
                    <a:bodyPr/>
                    <a:lstStyle/>
                    <a:p>
                      <a:pPr algn="ctr" fontAlgn="b"/>
                      <a:r>
                        <a:rPr lang="en-CA" sz="1050" u="none" strike="noStrike">
                          <a:effectLst/>
                        </a:rPr>
                        <a:t>201.71</a:t>
                      </a:r>
                      <a:endParaRPr lang="en-CA" sz="1050" b="0" i="0" u="none" strike="noStrike">
                        <a:solidFill>
                          <a:srgbClr val="000000"/>
                        </a:solidFill>
                        <a:effectLst/>
                        <a:latin typeface="Calibri" panose="020F0502020204030204" pitchFamily="34" charset="0"/>
                      </a:endParaRPr>
                    </a:p>
                  </a:txBody>
                  <a:tcPr marL="7702" marR="7702" marT="7702" marB="0" anchor="ctr"/>
                </a:tc>
                <a:tc>
                  <a:txBody>
                    <a:bodyPr/>
                    <a:lstStyle/>
                    <a:p>
                      <a:pPr algn="ctr" fontAlgn="b"/>
                      <a:r>
                        <a:rPr lang="en-CA" sz="1050" u="none" strike="noStrike" dirty="0">
                          <a:effectLst/>
                        </a:rPr>
                        <a:t>498.40</a:t>
                      </a:r>
                      <a:endParaRPr lang="en-CA" sz="1050" b="0" i="0" u="none" strike="noStrike" dirty="0">
                        <a:solidFill>
                          <a:srgbClr val="000000"/>
                        </a:solidFill>
                        <a:effectLst/>
                        <a:latin typeface="Calibri" panose="020F0502020204030204" pitchFamily="34" charset="0"/>
                      </a:endParaRPr>
                    </a:p>
                  </a:txBody>
                  <a:tcPr marL="7702" marR="7702" marT="7702" marB="0" anchor="ctr"/>
                </a:tc>
                <a:tc>
                  <a:txBody>
                    <a:bodyPr/>
                    <a:lstStyle/>
                    <a:p>
                      <a:pPr algn="ctr" fontAlgn="b"/>
                      <a:r>
                        <a:rPr lang="en-CA" sz="1050" u="none" strike="noStrike">
                          <a:effectLst/>
                        </a:rPr>
                        <a:t>1,902.07</a:t>
                      </a:r>
                      <a:endParaRPr lang="en-CA" sz="1050" b="0" i="0" u="none" strike="noStrike">
                        <a:solidFill>
                          <a:srgbClr val="000000"/>
                        </a:solidFill>
                        <a:effectLst/>
                        <a:latin typeface="Calibri" panose="020F0502020204030204" pitchFamily="34" charset="0"/>
                      </a:endParaRPr>
                    </a:p>
                  </a:txBody>
                  <a:tcPr marL="7702" marR="7702" marT="7702" marB="0" anchor="ctr"/>
                </a:tc>
                <a:tc>
                  <a:txBody>
                    <a:bodyPr/>
                    <a:lstStyle/>
                    <a:p>
                      <a:pPr algn="ctr" fontAlgn="b"/>
                      <a:r>
                        <a:rPr lang="en-US" sz="1050" b="0" i="0" u="none" strike="noStrike" dirty="0">
                          <a:solidFill>
                            <a:srgbClr val="000000"/>
                          </a:solidFill>
                          <a:effectLst/>
                          <a:latin typeface="Calibri" panose="020F0502020204030204" pitchFamily="34" charset="0"/>
                        </a:rPr>
                        <a:t>4,700.23</a:t>
                      </a:r>
                      <a:endParaRPr lang="en-CA" sz="1050" b="0" i="0" u="none" strike="noStrike" dirty="0">
                        <a:solidFill>
                          <a:srgbClr val="000000"/>
                        </a:solidFill>
                        <a:effectLst/>
                        <a:latin typeface="Calibri" panose="020F0502020204030204" pitchFamily="34" charset="0"/>
                      </a:endParaRPr>
                    </a:p>
                  </a:txBody>
                  <a:tcPr marL="7702" marR="7702" marT="7702" marB="0" anchor="ctr"/>
                </a:tc>
                <a:tc>
                  <a:txBody>
                    <a:bodyPr/>
                    <a:lstStyle/>
                    <a:p>
                      <a:pPr algn="ctr" fontAlgn="b"/>
                      <a:r>
                        <a:rPr lang="en-CA" sz="1050" u="none" strike="noStrike">
                          <a:effectLst/>
                        </a:rPr>
                        <a:t>4,049.04</a:t>
                      </a:r>
                      <a:endParaRPr lang="en-CA" sz="1050" b="0" i="0" u="none" strike="noStrike">
                        <a:solidFill>
                          <a:srgbClr val="000000"/>
                        </a:solidFill>
                        <a:effectLst/>
                        <a:latin typeface="Calibri" panose="020F0502020204030204" pitchFamily="34" charset="0"/>
                      </a:endParaRPr>
                    </a:p>
                  </a:txBody>
                  <a:tcPr marL="7702" marR="7702" marT="7702" marB="0" anchor="ctr"/>
                </a:tc>
                <a:tc>
                  <a:txBody>
                    <a:bodyPr/>
                    <a:lstStyle/>
                    <a:p>
                      <a:pPr algn="ctr" fontAlgn="b"/>
                      <a:r>
                        <a:rPr lang="en-CA" sz="1050" u="none" strike="noStrike" dirty="0">
                          <a:effectLst/>
                        </a:rPr>
                        <a:t>10,005.30</a:t>
                      </a:r>
                      <a:endParaRPr lang="en-CA" sz="1050" b="0" i="0" u="none" strike="noStrike" dirty="0">
                        <a:solidFill>
                          <a:srgbClr val="000000"/>
                        </a:solidFill>
                        <a:effectLst/>
                        <a:latin typeface="Calibri" panose="020F0502020204030204" pitchFamily="34" charset="0"/>
                      </a:endParaRPr>
                    </a:p>
                  </a:txBody>
                  <a:tcPr marL="7702" marR="7702" marT="7702" marB="0" anchor="ctr"/>
                </a:tc>
                <a:tc>
                  <a:txBody>
                    <a:bodyPr/>
                    <a:lstStyle/>
                    <a:p>
                      <a:pPr algn="ctr" fontAlgn="b"/>
                      <a:r>
                        <a:rPr lang="en-CA" sz="1050" u="none" strike="noStrike" dirty="0">
                          <a:effectLst/>
                        </a:rPr>
                        <a:t>1,541.33</a:t>
                      </a:r>
                      <a:endParaRPr lang="en-CA" sz="1050" b="0" i="0" u="none" strike="noStrike" dirty="0">
                        <a:solidFill>
                          <a:srgbClr val="000000"/>
                        </a:solidFill>
                        <a:effectLst/>
                        <a:latin typeface="Calibri" panose="020F0502020204030204" pitchFamily="34" charset="0"/>
                      </a:endParaRPr>
                    </a:p>
                  </a:txBody>
                  <a:tcPr marL="7702" marR="7702" marT="7702" marB="0" anchor="ctr"/>
                </a:tc>
                <a:tc>
                  <a:txBody>
                    <a:bodyPr/>
                    <a:lstStyle/>
                    <a:p>
                      <a:pPr algn="ctr" fontAlgn="b"/>
                      <a:r>
                        <a:rPr lang="en-US" sz="1050" b="0" i="0" u="none" strike="noStrike" dirty="0">
                          <a:solidFill>
                            <a:srgbClr val="000000"/>
                          </a:solidFill>
                          <a:effectLst/>
                          <a:latin typeface="Calibri" panose="020F0502020204030204" pitchFamily="34" charset="0"/>
                        </a:rPr>
                        <a:t>3,808.67</a:t>
                      </a:r>
                      <a:endParaRPr lang="en-CA" sz="1050" b="0" i="0" u="none" strike="noStrike" dirty="0">
                        <a:solidFill>
                          <a:srgbClr val="000000"/>
                        </a:solidFill>
                        <a:effectLst/>
                        <a:latin typeface="Calibri" panose="020F0502020204030204" pitchFamily="34" charset="0"/>
                      </a:endParaRPr>
                    </a:p>
                  </a:txBody>
                  <a:tcPr marL="7702" marR="7702" marT="7702" marB="0" anchor="ctr"/>
                </a:tc>
                <a:tc>
                  <a:txBody>
                    <a:bodyPr/>
                    <a:lstStyle/>
                    <a:p>
                      <a:pPr algn="ctr" fontAlgn="b"/>
                      <a:r>
                        <a:rPr lang="en-CA" sz="1050" u="none" strike="noStrike">
                          <a:effectLst/>
                        </a:rPr>
                        <a:t>25.63</a:t>
                      </a:r>
                      <a:endParaRPr lang="en-CA" sz="1050" b="0" i="0" u="none" strike="noStrike">
                        <a:solidFill>
                          <a:srgbClr val="000000"/>
                        </a:solidFill>
                        <a:effectLst/>
                        <a:latin typeface="Calibri" panose="020F0502020204030204" pitchFamily="34" charset="0"/>
                      </a:endParaRPr>
                    </a:p>
                  </a:txBody>
                  <a:tcPr marL="7702" marR="7702" marT="7702" marB="0" anchor="ctr"/>
                </a:tc>
                <a:tc>
                  <a:txBody>
                    <a:bodyPr/>
                    <a:lstStyle/>
                    <a:p>
                      <a:pPr algn="ctr" fontAlgn="b"/>
                      <a:r>
                        <a:rPr lang="en-CA" sz="1050" u="none" strike="noStrike" dirty="0">
                          <a:effectLst/>
                        </a:rPr>
                        <a:t>63.35</a:t>
                      </a:r>
                      <a:endParaRPr lang="en-CA" sz="1050" b="0" i="0" u="none" strike="noStrike" dirty="0">
                        <a:solidFill>
                          <a:srgbClr val="000000"/>
                        </a:solidFill>
                        <a:effectLst/>
                        <a:latin typeface="Calibri" panose="020F0502020204030204" pitchFamily="34" charset="0"/>
                      </a:endParaRPr>
                    </a:p>
                  </a:txBody>
                  <a:tcPr marL="7702" marR="7702" marT="7702" marB="0" anchor="ctr"/>
                </a:tc>
                <a:tc>
                  <a:txBody>
                    <a:bodyPr/>
                    <a:lstStyle/>
                    <a:p>
                      <a:pPr algn="ctr"/>
                      <a:r>
                        <a:rPr lang="en-CA" sz="1100" dirty="0">
                          <a:effectLst/>
                          <a:latin typeface="+mn-lt"/>
                          <a:ea typeface="Calibri" panose="020F0502020204030204" pitchFamily="34" charset="0"/>
                        </a:rPr>
                        <a:t>11,264.56</a:t>
                      </a:r>
                    </a:p>
                  </a:txBody>
                  <a:tcPr marL="68580" marR="68580" marT="0" marB="0" anchor="ctr"/>
                </a:tc>
                <a:tc>
                  <a:txBody>
                    <a:bodyPr/>
                    <a:lstStyle/>
                    <a:p>
                      <a:pPr algn="ctr"/>
                      <a:r>
                        <a:rPr lang="en-US" sz="1100" dirty="0">
                          <a:effectLst/>
                          <a:latin typeface="+mn-lt"/>
                          <a:ea typeface="Calibri" panose="020F0502020204030204" pitchFamily="34" charset="0"/>
                        </a:rPr>
                        <a:t>27,835.29</a:t>
                      </a:r>
                      <a:endParaRPr lang="en-CA" sz="1100" dirty="0">
                        <a:effectLst/>
                        <a:latin typeface="+mn-lt"/>
                        <a:ea typeface="Calibri" panose="020F0502020204030204" pitchFamily="34" charset="0"/>
                      </a:endParaRPr>
                    </a:p>
                  </a:txBody>
                  <a:tcPr marL="68580" marR="68580" marT="0" marB="0" anchor="ctr"/>
                </a:tc>
                <a:extLst>
                  <a:ext uri="{0D108BD9-81ED-4DB2-BD59-A6C34878D82A}">
                    <a16:rowId xmlns:a16="http://schemas.microsoft.com/office/drawing/2014/main" val="3650557679"/>
                  </a:ext>
                </a:extLst>
              </a:tr>
              <a:tr h="345300">
                <a:tc>
                  <a:txBody>
                    <a:bodyPr/>
                    <a:lstStyle/>
                    <a:p>
                      <a:pPr algn="l" fontAlgn="b"/>
                      <a:r>
                        <a:rPr lang="en-CA" sz="1050" u="none" strike="noStrike" dirty="0">
                          <a:effectLst/>
                        </a:rPr>
                        <a:t>   </a:t>
                      </a:r>
                      <a:r>
                        <a:rPr lang="en-CA" sz="1050" u="none" strike="noStrike" dirty="0" err="1">
                          <a:effectLst/>
                        </a:rPr>
                        <a:t>Edwardsburgh</a:t>
                      </a:r>
                      <a:r>
                        <a:rPr lang="en-CA" sz="1050" u="none" strike="noStrike" dirty="0">
                          <a:effectLst/>
                        </a:rPr>
                        <a:t> Cardinal</a:t>
                      </a:r>
                      <a:endParaRPr lang="en-CA" sz="1050" b="1" i="0" u="none" strike="noStrike" dirty="0">
                        <a:solidFill>
                          <a:srgbClr val="000000"/>
                        </a:solidFill>
                        <a:effectLst/>
                        <a:latin typeface="Trebuchet MS" panose="020B0603020202020204" pitchFamily="34" charset="0"/>
                      </a:endParaRPr>
                    </a:p>
                  </a:txBody>
                  <a:tcPr marL="7702" marR="7702" marT="7702" marB="0" anchor="ctr">
                    <a:noFill/>
                  </a:tcPr>
                </a:tc>
                <a:tc>
                  <a:txBody>
                    <a:bodyPr/>
                    <a:lstStyle/>
                    <a:p>
                      <a:pPr algn="ctr" fontAlgn="b"/>
                      <a:r>
                        <a:rPr lang="en-CA" sz="1050" u="none" strike="noStrike" dirty="0">
                          <a:effectLst/>
                        </a:rPr>
                        <a:t>597.39</a:t>
                      </a:r>
                      <a:endParaRPr lang="en-CA" sz="1050" b="0" i="0" u="none" strike="noStrike" dirty="0">
                        <a:solidFill>
                          <a:srgbClr val="000000"/>
                        </a:solidFill>
                        <a:effectLst/>
                        <a:latin typeface="Calibri" panose="020F0502020204030204" pitchFamily="34" charset="0"/>
                      </a:endParaRPr>
                    </a:p>
                  </a:txBody>
                  <a:tcPr marL="7702" marR="7702" marT="7702" marB="0" anchor="ctr">
                    <a:noFill/>
                  </a:tcPr>
                </a:tc>
                <a:tc>
                  <a:txBody>
                    <a:bodyPr/>
                    <a:lstStyle/>
                    <a:p>
                      <a:pPr algn="ctr" fontAlgn="b"/>
                      <a:r>
                        <a:rPr lang="en-CA" sz="1050" u="none" strike="noStrike" dirty="0">
                          <a:effectLst/>
                        </a:rPr>
                        <a:t>1,476.19</a:t>
                      </a:r>
                      <a:endParaRPr lang="en-CA" sz="1050" b="0" i="0" u="none" strike="noStrike" dirty="0">
                        <a:solidFill>
                          <a:srgbClr val="000000"/>
                        </a:solidFill>
                        <a:effectLst/>
                        <a:latin typeface="Calibri" panose="020F0502020204030204" pitchFamily="34" charset="0"/>
                      </a:endParaRPr>
                    </a:p>
                  </a:txBody>
                  <a:tcPr marL="7702" marR="7702" marT="7702" marB="0" anchor="ctr">
                    <a:noFill/>
                  </a:tcPr>
                </a:tc>
                <a:tc>
                  <a:txBody>
                    <a:bodyPr/>
                    <a:lstStyle/>
                    <a:p>
                      <a:pPr algn="ctr" fontAlgn="b"/>
                      <a:r>
                        <a:rPr lang="en-CA" sz="1050" u="none" strike="noStrike" dirty="0">
                          <a:effectLst/>
                        </a:rPr>
                        <a:t>2,897.66</a:t>
                      </a:r>
                      <a:endParaRPr lang="en-CA" sz="1050" b="0" i="0" u="none" strike="noStrike" dirty="0">
                        <a:solidFill>
                          <a:srgbClr val="000000"/>
                        </a:solidFill>
                        <a:effectLst/>
                        <a:latin typeface="Calibri" panose="020F0502020204030204" pitchFamily="34" charset="0"/>
                      </a:endParaRPr>
                    </a:p>
                  </a:txBody>
                  <a:tcPr marL="7702" marR="7702" marT="7702" marB="0" anchor="ctr">
                    <a:noFill/>
                  </a:tcPr>
                </a:tc>
                <a:tc>
                  <a:txBody>
                    <a:bodyPr/>
                    <a:lstStyle/>
                    <a:p>
                      <a:pPr algn="ctr" fontAlgn="b"/>
                      <a:r>
                        <a:rPr lang="en-US" sz="1050" b="0" i="0" u="none" strike="noStrike" dirty="0">
                          <a:solidFill>
                            <a:srgbClr val="000000"/>
                          </a:solidFill>
                          <a:effectLst/>
                          <a:latin typeface="Calibri" panose="020F0502020204030204" pitchFamily="34" charset="0"/>
                        </a:rPr>
                        <a:t>7,160.27</a:t>
                      </a:r>
                      <a:endParaRPr lang="en-CA" sz="1050" b="0" i="0" u="none" strike="noStrike" dirty="0">
                        <a:solidFill>
                          <a:srgbClr val="000000"/>
                        </a:solidFill>
                        <a:effectLst/>
                        <a:latin typeface="Calibri" panose="020F0502020204030204" pitchFamily="34" charset="0"/>
                      </a:endParaRPr>
                    </a:p>
                  </a:txBody>
                  <a:tcPr marL="7702" marR="7702" marT="7702" marB="0" anchor="ctr">
                    <a:noFill/>
                  </a:tcPr>
                </a:tc>
                <a:tc>
                  <a:txBody>
                    <a:bodyPr/>
                    <a:lstStyle/>
                    <a:p>
                      <a:pPr algn="ctr" fontAlgn="b"/>
                      <a:r>
                        <a:rPr lang="en-CA" sz="1050" u="none" strike="noStrike" dirty="0">
                          <a:effectLst/>
                        </a:rPr>
                        <a:t>2,622.55</a:t>
                      </a:r>
                      <a:endParaRPr lang="en-CA" sz="1050" b="0" i="0" u="none" strike="noStrike" dirty="0">
                        <a:solidFill>
                          <a:srgbClr val="000000"/>
                        </a:solidFill>
                        <a:effectLst/>
                        <a:latin typeface="Calibri" panose="020F0502020204030204" pitchFamily="34" charset="0"/>
                      </a:endParaRPr>
                    </a:p>
                  </a:txBody>
                  <a:tcPr marL="7702" marR="7702" marT="7702" marB="0" anchor="ctr">
                    <a:noFill/>
                  </a:tcPr>
                </a:tc>
                <a:tc>
                  <a:txBody>
                    <a:bodyPr/>
                    <a:lstStyle/>
                    <a:p>
                      <a:pPr algn="ctr" fontAlgn="b"/>
                      <a:r>
                        <a:rPr lang="en-CA" sz="1050" u="none" strike="noStrike" dirty="0">
                          <a:effectLst/>
                        </a:rPr>
                        <a:t>6,480.46</a:t>
                      </a:r>
                      <a:endParaRPr lang="en-CA" sz="1050" b="0" i="0" u="none" strike="noStrike" dirty="0">
                        <a:solidFill>
                          <a:srgbClr val="000000"/>
                        </a:solidFill>
                        <a:effectLst/>
                        <a:latin typeface="Calibri" panose="020F0502020204030204" pitchFamily="34" charset="0"/>
                      </a:endParaRPr>
                    </a:p>
                  </a:txBody>
                  <a:tcPr marL="7702" marR="7702" marT="7702" marB="0" anchor="ctr">
                    <a:noFill/>
                  </a:tcPr>
                </a:tc>
                <a:tc>
                  <a:txBody>
                    <a:bodyPr/>
                    <a:lstStyle/>
                    <a:p>
                      <a:pPr algn="ctr" fontAlgn="b"/>
                      <a:r>
                        <a:rPr lang="en-US" sz="1050" b="0" i="0" u="none" strike="noStrike" dirty="0">
                          <a:solidFill>
                            <a:srgbClr val="000000"/>
                          </a:solidFill>
                          <a:effectLst/>
                          <a:latin typeface="Calibri" panose="020F0502020204030204" pitchFamily="34" charset="0"/>
                        </a:rPr>
                        <a:t>8</a:t>
                      </a:r>
                      <a:r>
                        <a:rPr lang="en-CA" sz="1050" b="0" i="0" u="none" strike="noStrike" dirty="0">
                          <a:solidFill>
                            <a:srgbClr val="000000"/>
                          </a:solidFill>
                          <a:effectLst/>
                          <a:latin typeface="Calibri" panose="020F0502020204030204" pitchFamily="34" charset="0"/>
                        </a:rPr>
                        <a:t>3.59</a:t>
                      </a:r>
                    </a:p>
                  </a:txBody>
                  <a:tcPr marL="7702" marR="7702" marT="7702" marB="0" anchor="ctr">
                    <a:noFill/>
                  </a:tcPr>
                </a:tc>
                <a:tc>
                  <a:txBody>
                    <a:bodyPr/>
                    <a:lstStyle/>
                    <a:p>
                      <a:pPr algn="ctr" fontAlgn="b"/>
                      <a:r>
                        <a:rPr lang="en-US" sz="1050" b="0" i="0" u="none" strike="noStrike" dirty="0">
                          <a:solidFill>
                            <a:srgbClr val="000000"/>
                          </a:solidFill>
                          <a:effectLst/>
                          <a:latin typeface="Calibri" panose="020F0502020204030204" pitchFamily="34" charset="0"/>
                        </a:rPr>
                        <a:t>206.54</a:t>
                      </a:r>
                      <a:endParaRPr lang="en-CA" sz="1050" b="0" i="0" u="none" strike="noStrike" dirty="0">
                        <a:solidFill>
                          <a:srgbClr val="000000"/>
                        </a:solidFill>
                        <a:effectLst/>
                        <a:latin typeface="Calibri" panose="020F0502020204030204" pitchFamily="34" charset="0"/>
                      </a:endParaRPr>
                    </a:p>
                  </a:txBody>
                  <a:tcPr marL="7702" marR="7702" marT="7702" marB="0" anchor="ctr">
                    <a:noFill/>
                  </a:tcPr>
                </a:tc>
                <a:tc>
                  <a:txBody>
                    <a:bodyPr/>
                    <a:lstStyle/>
                    <a:p>
                      <a:pPr algn="ctr" fontAlgn="b"/>
                      <a:r>
                        <a:rPr lang="en-CA" sz="1050" u="none" strike="noStrike" dirty="0">
                          <a:effectLst/>
                        </a:rPr>
                        <a:t>80.33</a:t>
                      </a:r>
                      <a:endParaRPr lang="en-CA" sz="1050" b="0" i="0" u="none" strike="noStrike" dirty="0">
                        <a:solidFill>
                          <a:srgbClr val="000000"/>
                        </a:solidFill>
                        <a:effectLst/>
                        <a:latin typeface="Calibri" panose="020F0502020204030204" pitchFamily="34" charset="0"/>
                      </a:endParaRPr>
                    </a:p>
                  </a:txBody>
                  <a:tcPr marL="7702" marR="7702" marT="7702" marB="0" anchor="ctr">
                    <a:noFill/>
                  </a:tcPr>
                </a:tc>
                <a:tc>
                  <a:txBody>
                    <a:bodyPr/>
                    <a:lstStyle/>
                    <a:p>
                      <a:pPr algn="ctr" fontAlgn="b"/>
                      <a:r>
                        <a:rPr lang="en-US" sz="1050" b="0" i="0" u="none" strike="noStrike" dirty="0">
                          <a:solidFill>
                            <a:srgbClr val="000000"/>
                          </a:solidFill>
                          <a:effectLst/>
                          <a:latin typeface="Calibri" panose="020F0502020204030204" pitchFamily="34" charset="0"/>
                        </a:rPr>
                        <a:t>198.52</a:t>
                      </a:r>
                      <a:endParaRPr lang="en-CA" sz="1050" b="0" i="0" u="none" strike="noStrike" dirty="0">
                        <a:solidFill>
                          <a:srgbClr val="000000"/>
                        </a:solidFill>
                        <a:effectLst/>
                        <a:latin typeface="Calibri" panose="020F0502020204030204" pitchFamily="34" charset="0"/>
                      </a:endParaRPr>
                    </a:p>
                  </a:txBody>
                  <a:tcPr marL="7702" marR="7702" marT="7702" marB="0" anchor="ctr">
                    <a:noFill/>
                  </a:tcPr>
                </a:tc>
                <a:tc>
                  <a:txBody>
                    <a:bodyPr/>
                    <a:lstStyle/>
                    <a:p>
                      <a:pPr algn="ctr"/>
                      <a:r>
                        <a:rPr lang="en-US" sz="1100" dirty="0">
                          <a:solidFill>
                            <a:srgbClr val="000000"/>
                          </a:solidFill>
                          <a:effectLst/>
                          <a:latin typeface="+mn-lt"/>
                          <a:ea typeface="Calibri" panose="020F0502020204030204" pitchFamily="34" charset="0"/>
                        </a:rPr>
                        <a:t>9</a:t>
                      </a:r>
                      <a:r>
                        <a:rPr lang="en-CA" sz="1100" dirty="0">
                          <a:solidFill>
                            <a:srgbClr val="000000"/>
                          </a:solidFill>
                          <a:effectLst/>
                          <a:latin typeface="+mn-lt"/>
                          <a:ea typeface="Calibri" panose="020F0502020204030204" pitchFamily="34" charset="0"/>
                        </a:rPr>
                        <a:t>,403.54</a:t>
                      </a:r>
                      <a:endParaRPr lang="en-CA" sz="1100" dirty="0">
                        <a:effectLst/>
                        <a:latin typeface="+mn-lt"/>
                        <a:ea typeface="Calibri" panose="020F0502020204030204" pitchFamily="34" charset="0"/>
                      </a:endParaRPr>
                    </a:p>
                  </a:txBody>
                  <a:tcPr marL="68580" marR="68580" marT="0" marB="0" anchor="ctr">
                    <a:noFill/>
                  </a:tcPr>
                </a:tc>
                <a:tc>
                  <a:txBody>
                    <a:bodyPr/>
                    <a:lstStyle/>
                    <a:p>
                      <a:pPr algn="ctr"/>
                      <a:r>
                        <a:rPr lang="en-US" sz="1100" dirty="0">
                          <a:effectLst/>
                          <a:latin typeface="+mn-lt"/>
                          <a:ea typeface="Calibri" panose="020F0502020204030204" pitchFamily="34" charset="0"/>
                        </a:rPr>
                        <a:t>23,236.65</a:t>
                      </a:r>
                      <a:endParaRPr lang="en-CA" sz="1100" dirty="0">
                        <a:effectLst/>
                        <a:latin typeface="+mn-lt"/>
                        <a:ea typeface="Calibri" panose="020F0502020204030204" pitchFamily="34" charset="0"/>
                      </a:endParaRPr>
                    </a:p>
                  </a:txBody>
                  <a:tcPr marL="68580" marR="68580" marT="0" marB="0" anchor="ctr">
                    <a:noFill/>
                  </a:tcPr>
                </a:tc>
                <a:extLst>
                  <a:ext uri="{0D108BD9-81ED-4DB2-BD59-A6C34878D82A}">
                    <a16:rowId xmlns:a16="http://schemas.microsoft.com/office/drawing/2014/main" val="545605255"/>
                  </a:ext>
                </a:extLst>
              </a:tr>
              <a:tr h="345300">
                <a:tc>
                  <a:txBody>
                    <a:bodyPr/>
                    <a:lstStyle/>
                    <a:p>
                      <a:pPr algn="l" fontAlgn="b"/>
                      <a:r>
                        <a:rPr lang="en-CA" sz="1050" u="none" strike="noStrike" dirty="0">
                          <a:effectLst/>
                        </a:rPr>
                        <a:t>   Augusta</a:t>
                      </a:r>
                      <a:endParaRPr lang="en-CA" sz="1050" b="1" i="0" u="none" strike="noStrike" dirty="0">
                        <a:solidFill>
                          <a:srgbClr val="000000"/>
                        </a:solidFill>
                        <a:effectLst/>
                        <a:latin typeface="Trebuchet MS" panose="020B0603020202020204" pitchFamily="34" charset="0"/>
                      </a:endParaRPr>
                    </a:p>
                  </a:txBody>
                  <a:tcPr marL="7702" marR="7702" marT="7702" marB="0" anchor="ctr"/>
                </a:tc>
                <a:tc>
                  <a:txBody>
                    <a:bodyPr/>
                    <a:lstStyle/>
                    <a:p>
                      <a:pPr algn="ctr" fontAlgn="b"/>
                      <a:r>
                        <a:rPr lang="en-CA" sz="1050" u="none" strike="noStrike" dirty="0">
                          <a:effectLst/>
                        </a:rPr>
                        <a:t>330.52</a:t>
                      </a:r>
                      <a:endParaRPr lang="en-CA" sz="1050" b="0" i="0" u="none" strike="noStrike" dirty="0">
                        <a:solidFill>
                          <a:srgbClr val="000000"/>
                        </a:solidFill>
                        <a:effectLst/>
                        <a:latin typeface="Calibri" panose="020F0502020204030204" pitchFamily="34" charset="0"/>
                      </a:endParaRPr>
                    </a:p>
                  </a:txBody>
                  <a:tcPr marL="7702" marR="7702" marT="7702" marB="0" anchor="ctr"/>
                </a:tc>
                <a:tc>
                  <a:txBody>
                    <a:bodyPr/>
                    <a:lstStyle/>
                    <a:p>
                      <a:pPr algn="ctr" fontAlgn="b"/>
                      <a:r>
                        <a:rPr lang="en-CA" sz="1050" u="none" strike="noStrike">
                          <a:effectLst/>
                        </a:rPr>
                        <a:t>816.69</a:t>
                      </a:r>
                      <a:endParaRPr lang="en-CA" sz="1050" b="0" i="0" u="none" strike="noStrike">
                        <a:solidFill>
                          <a:srgbClr val="000000"/>
                        </a:solidFill>
                        <a:effectLst/>
                        <a:latin typeface="Calibri" panose="020F0502020204030204" pitchFamily="34" charset="0"/>
                      </a:endParaRPr>
                    </a:p>
                  </a:txBody>
                  <a:tcPr marL="7702" marR="7702" marT="7702" marB="0" anchor="ctr"/>
                </a:tc>
                <a:tc>
                  <a:txBody>
                    <a:bodyPr/>
                    <a:lstStyle/>
                    <a:p>
                      <a:pPr algn="ctr" fontAlgn="b"/>
                      <a:r>
                        <a:rPr lang="en-US" sz="1050" b="0" i="0" u="none" strike="noStrike" dirty="0">
                          <a:solidFill>
                            <a:srgbClr val="000000"/>
                          </a:solidFill>
                          <a:effectLst/>
                          <a:latin typeface="Calibri" panose="020F0502020204030204" pitchFamily="34" charset="0"/>
                        </a:rPr>
                        <a:t>2,748.51</a:t>
                      </a:r>
                      <a:endParaRPr lang="en-CA" sz="1050" b="0" i="0" u="none" strike="noStrike" dirty="0">
                        <a:solidFill>
                          <a:srgbClr val="000000"/>
                        </a:solidFill>
                        <a:effectLst/>
                        <a:latin typeface="Calibri" panose="020F0502020204030204" pitchFamily="34" charset="0"/>
                      </a:endParaRPr>
                    </a:p>
                  </a:txBody>
                  <a:tcPr marL="7702" marR="7702" marT="7702" marB="0" anchor="ctr"/>
                </a:tc>
                <a:tc>
                  <a:txBody>
                    <a:bodyPr/>
                    <a:lstStyle/>
                    <a:p>
                      <a:pPr algn="ctr" fontAlgn="b"/>
                      <a:r>
                        <a:rPr lang="en-US" sz="1050" b="0" i="0" u="none" strike="noStrike" dirty="0">
                          <a:solidFill>
                            <a:srgbClr val="000000"/>
                          </a:solidFill>
                          <a:effectLst/>
                          <a:latin typeface="Calibri" panose="020F0502020204030204" pitchFamily="34" charset="0"/>
                        </a:rPr>
                        <a:t>6,791.62</a:t>
                      </a:r>
                      <a:endParaRPr lang="en-CA" sz="1050" b="0" i="0" u="none" strike="noStrike" dirty="0">
                        <a:solidFill>
                          <a:srgbClr val="000000"/>
                        </a:solidFill>
                        <a:effectLst/>
                        <a:latin typeface="Calibri" panose="020F0502020204030204" pitchFamily="34" charset="0"/>
                      </a:endParaRPr>
                    </a:p>
                  </a:txBody>
                  <a:tcPr marL="7702" marR="7702" marT="7702" marB="0" anchor="ctr"/>
                </a:tc>
                <a:tc>
                  <a:txBody>
                    <a:bodyPr/>
                    <a:lstStyle/>
                    <a:p>
                      <a:pPr algn="ctr" fontAlgn="b"/>
                      <a:r>
                        <a:rPr lang="en-CA" sz="1050" u="none" strike="noStrike" dirty="0">
                          <a:effectLst/>
                        </a:rPr>
                        <a:t>4,490.17</a:t>
                      </a:r>
                      <a:endParaRPr lang="en-CA" sz="1050" b="0" i="0" u="none" strike="noStrike" dirty="0">
                        <a:solidFill>
                          <a:srgbClr val="000000"/>
                        </a:solidFill>
                        <a:effectLst/>
                        <a:latin typeface="Calibri" panose="020F0502020204030204" pitchFamily="34" charset="0"/>
                      </a:endParaRPr>
                    </a:p>
                  </a:txBody>
                  <a:tcPr marL="7702" marR="7702" marT="7702" marB="0" anchor="ctr"/>
                </a:tc>
                <a:tc>
                  <a:txBody>
                    <a:bodyPr/>
                    <a:lstStyle/>
                    <a:p>
                      <a:pPr algn="ctr" fontAlgn="b"/>
                      <a:r>
                        <a:rPr lang="en-CA" sz="1050" u="none" strike="noStrike">
                          <a:effectLst/>
                        </a:rPr>
                        <a:t>11,095.27</a:t>
                      </a:r>
                      <a:endParaRPr lang="en-CA" sz="1050" b="0" i="0" u="none" strike="noStrike">
                        <a:solidFill>
                          <a:srgbClr val="000000"/>
                        </a:solidFill>
                        <a:effectLst/>
                        <a:latin typeface="Calibri" panose="020F0502020204030204" pitchFamily="34" charset="0"/>
                      </a:endParaRPr>
                    </a:p>
                  </a:txBody>
                  <a:tcPr marL="7702" marR="7702" marT="7702" marB="0" anchor="ctr"/>
                </a:tc>
                <a:tc>
                  <a:txBody>
                    <a:bodyPr/>
                    <a:lstStyle/>
                    <a:p>
                      <a:pPr algn="ctr" fontAlgn="b"/>
                      <a:r>
                        <a:rPr lang="en-US" sz="1050" b="0" i="0" u="none" strike="noStrike" dirty="0">
                          <a:solidFill>
                            <a:srgbClr val="000000"/>
                          </a:solidFill>
                          <a:effectLst/>
                          <a:latin typeface="Calibri" panose="020F0502020204030204" pitchFamily="34" charset="0"/>
                        </a:rPr>
                        <a:t>8</a:t>
                      </a:r>
                      <a:r>
                        <a:rPr lang="en-CA" sz="1050" b="0" i="0" u="none" strike="noStrike" dirty="0">
                          <a:solidFill>
                            <a:srgbClr val="000000"/>
                          </a:solidFill>
                          <a:effectLst/>
                          <a:latin typeface="Calibri" panose="020F0502020204030204" pitchFamily="34" charset="0"/>
                        </a:rPr>
                        <a:t>21.85</a:t>
                      </a:r>
                    </a:p>
                  </a:txBody>
                  <a:tcPr marL="7702" marR="7702" marT="7702" marB="0" anchor="ctr"/>
                </a:tc>
                <a:tc>
                  <a:txBody>
                    <a:bodyPr/>
                    <a:lstStyle/>
                    <a:p>
                      <a:pPr algn="ctr" fontAlgn="b"/>
                      <a:r>
                        <a:rPr lang="en-US" sz="1050" b="0" i="0" u="none" strike="noStrike" dirty="0">
                          <a:solidFill>
                            <a:srgbClr val="000000"/>
                          </a:solidFill>
                          <a:effectLst/>
                          <a:latin typeface="Calibri" panose="020F0502020204030204" pitchFamily="34" charset="0"/>
                        </a:rPr>
                        <a:t>2,030.82</a:t>
                      </a:r>
                      <a:endParaRPr lang="en-CA" sz="1050" b="0" i="0" u="none" strike="noStrike" dirty="0">
                        <a:solidFill>
                          <a:srgbClr val="000000"/>
                        </a:solidFill>
                        <a:effectLst/>
                        <a:latin typeface="Calibri" panose="020F0502020204030204" pitchFamily="34" charset="0"/>
                      </a:endParaRPr>
                    </a:p>
                  </a:txBody>
                  <a:tcPr marL="7702" marR="7702" marT="7702" marB="0" anchor="ctr"/>
                </a:tc>
                <a:tc>
                  <a:txBody>
                    <a:bodyPr/>
                    <a:lstStyle/>
                    <a:p>
                      <a:pPr algn="ctr" fontAlgn="b"/>
                      <a:r>
                        <a:rPr lang="en-US" sz="1050" b="0" i="0" u="none" strike="noStrike" dirty="0">
                          <a:solidFill>
                            <a:srgbClr val="000000"/>
                          </a:solidFill>
                          <a:effectLst/>
                          <a:latin typeface="Calibri" panose="020F0502020204030204" pitchFamily="34" charset="0"/>
                        </a:rPr>
                        <a:t>209.14</a:t>
                      </a:r>
                      <a:endParaRPr lang="en-CA" sz="1050" b="0" i="0" u="none" strike="noStrike" dirty="0">
                        <a:solidFill>
                          <a:srgbClr val="000000"/>
                        </a:solidFill>
                        <a:effectLst/>
                        <a:latin typeface="Calibri" panose="020F0502020204030204" pitchFamily="34" charset="0"/>
                      </a:endParaRPr>
                    </a:p>
                  </a:txBody>
                  <a:tcPr marL="7702" marR="7702" marT="7702" marB="0" anchor="ctr"/>
                </a:tc>
                <a:tc>
                  <a:txBody>
                    <a:bodyPr/>
                    <a:lstStyle/>
                    <a:p>
                      <a:pPr algn="ctr" fontAlgn="b"/>
                      <a:r>
                        <a:rPr lang="en-US" sz="1050" b="0" i="0" u="none" strike="noStrike" dirty="0">
                          <a:solidFill>
                            <a:srgbClr val="000000"/>
                          </a:solidFill>
                          <a:effectLst/>
                          <a:latin typeface="Calibri" panose="020F0502020204030204" pitchFamily="34" charset="0"/>
                        </a:rPr>
                        <a:t>516.81</a:t>
                      </a:r>
                      <a:endParaRPr lang="en-CA" sz="1050" b="0" i="0" u="none" strike="noStrike" dirty="0">
                        <a:solidFill>
                          <a:srgbClr val="000000"/>
                        </a:solidFill>
                        <a:effectLst/>
                        <a:latin typeface="Calibri" panose="020F0502020204030204" pitchFamily="34" charset="0"/>
                      </a:endParaRPr>
                    </a:p>
                  </a:txBody>
                  <a:tcPr marL="7702" marR="7702" marT="7702" marB="0" anchor="ctr"/>
                </a:tc>
                <a:tc>
                  <a:txBody>
                    <a:bodyPr/>
                    <a:lstStyle/>
                    <a:p>
                      <a:pPr algn="ctr"/>
                      <a:r>
                        <a:rPr lang="en-US" sz="1100" dirty="0">
                          <a:effectLst/>
                          <a:latin typeface="+mn-lt"/>
                          <a:ea typeface="Calibri" panose="020F0502020204030204" pitchFamily="34" charset="0"/>
                        </a:rPr>
                        <a:t>5,</a:t>
                      </a:r>
                      <a:r>
                        <a:rPr lang="en-CA" sz="1100" dirty="0">
                          <a:effectLst/>
                          <a:latin typeface="+mn-lt"/>
                          <a:ea typeface="Calibri" panose="020F0502020204030204" pitchFamily="34" charset="0"/>
                        </a:rPr>
                        <a:t>876.93</a:t>
                      </a:r>
                    </a:p>
                  </a:txBody>
                  <a:tcPr marL="68580" marR="68580" marT="0" marB="0" anchor="ctr"/>
                </a:tc>
                <a:tc>
                  <a:txBody>
                    <a:bodyPr/>
                    <a:lstStyle/>
                    <a:p>
                      <a:pPr algn="ctr"/>
                      <a:r>
                        <a:rPr lang="en-US" sz="1100" dirty="0">
                          <a:effectLst/>
                          <a:latin typeface="+mn-lt"/>
                          <a:ea typeface="Calibri" panose="020F0502020204030204" pitchFamily="34" charset="0"/>
                        </a:rPr>
                        <a:t>14,522.22</a:t>
                      </a:r>
                      <a:endParaRPr lang="en-CA" sz="1100" dirty="0">
                        <a:effectLst/>
                        <a:latin typeface="+mn-lt"/>
                        <a:ea typeface="Calibri" panose="020F0502020204030204" pitchFamily="34" charset="0"/>
                      </a:endParaRPr>
                    </a:p>
                  </a:txBody>
                  <a:tcPr marL="68580" marR="68580" marT="0" marB="0" anchor="ctr"/>
                </a:tc>
                <a:extLst>
                  <a:ext uri="{0D108BD9-81ED-4DB2-BD59-A6C34878D82A}">
                    <a16:rowId xmlns:a16="http://schemas.microsoft.com/office/drawing/2014/main" val="1545098624"/>
                  </a:ext>
                </a:extLst>
              </a:tr>
              <a:tr h="345300">
                <a:tc>
                  <a:txBody>
                    <a:bodyPr/>
                    <a:lstStyle/>
                    <a:p>
                      <a:pPr algn="l" fontAlgn="b"/>
                      <a:r>
                        <a:rPr lang="en-CA" sz="1050" u="none" strike="noStrike" dirty="0">
                          <a:effectLst/>
                        </a:rPr>
                        <a:t>   Front of Yonge</a:t>
                      </a:r>
                      <a:endParaRPr lang="en-CA" sz="1050" b="1" i="0" u="none" strike="noStrike" dirty="0">
                        <a:solidFill>
                          <a:srgbClr val="000000"/>
                        </a:solidFill>
                        <a:effectLst/>
                        <a:latin typeface="Trebuchet MS" panose="020B0603020202020204" pitchFamily="34" charset="0"/>
                      </a:endParaRPr>
                    </a:p>
                  </a:txBody>
                  <a:tcPr marL="7702" marR="7702" marT="7702" marB="0" anchor="ctr">
                    <a:noFill/>
                  </a:tcPr>
                </a:tc>
                <a:tc>
                  <a:txBody>
                    <a:bodyPr/>
                    <a:lstStyle/>
                    <a:p>
                      <a:pPr algn="ctr" fontAlgn="b"/>
                      <a:r>
                        <a:rPr lang="en-CA" sz="1050" u="none" strike="noStrike" dirty="0">
                          <a:effectLst/>
                        </a:rPr>
                        <a:t> </a:t>
                      </a:r>
                      <a:endParaRPr lang="en-CA" sz="1050" b="0" i="0" u="none" strike="noStrike" dirty="0">
                        <a:solidFill>
                          <a:srgbClr val="000000"/>
                        </a:solidFill>
                        <a:effectLst/>
                        <a:latin typeface="Calibri" panose="020F0502020204030204" pitchFamily="34" charset="0"/>
                      </a:endParaRPr>
                    </a:p>
                  </a:txBody>
                  <a:tcPr marL="7702" marR="7702" marT="7702" marB="0" anchor="ctr">
                    <a:noFill/>
                  </a:tcPr>
                </a:tc>
                <a:tc>
                  <a:txBody>
                    <a:bodyPr/>
                    <a:lstStyle/>
                    <a:p>
                      <a:pPr algn="ctr" fontAlgn="b"/>
                      <a:r>
                        <a:rPr lang="en-CA" sz="1050" u="none" strike="noStrike" dirty="0">
                          <a:effectLst/>
                        </a:rPr>
                        <a:t> </a:t>
                      </a:r>
                      <a:endParaRPr lang="en-CA" sz="1050" b="0" i="0" u="none" strike="noStrike" dirty="0">
                        <a:solidFill>
                          <a:srgbClr val="000000"/>
                        </a:solidFill>
                        <a:effectLst/>
                        <a:latin typeface="Calibri" panose="020F0502020204030204" pitchFamily="34" charset="0"/>
                      </a:endParaRPr>
                    </a:p>
                  </a:txBody>
                  <a:tcPr marL="7702" marR="7702" marT="7702" marB="0" anchor="ctr">
                    <a:noFill/>
                  </a:tcPr>
                </a:tc>
                <a:tc>
                  <a:txBody>
                    <a:bodyPr/>
                    <a:lstStyle/>
                    <a:p>
                      <a:pPr algn="ctr" fontAlgn="b"/>
                      <a:r>
                        <a:rPr lang="en-US" sz="1050" b="0" i="0" u="none" strike="noStrike" dirty="0">
                          <a:solidFill>
                            <a:srgbClr val="000000"/>
                          </a:solidFill>
                          <a:effectLst/>
                          <a:latin typeface="Calibri" panose="020F0502020204030204" pitchFamily="34" charset="0"/>
                        </a:rPr>
                        <a:t>598.31</a:t>
                      </a:r>
                      <a:endParaRPr lang="en-CA" sz="1050" b="0" i="0" u="none" strike="noStrike" dirty="0">
                        <a:solidFill>
                          <a:srgbClr val="000000"/>
                        </a:solidFill>
                        <a:effectLst/>
                        <a:latin typeface="Calibri" panose="020F0502020204030204" pitchFamily="34" charset="0"/>
                      </a:endParaRPr>
                    </a:p>
                  </a:txBody>
                  <a:tcPr marL="7702" marR="7702" marT="7702" marB="0" anchor="ctr">
                    <a:noFill/>
                  </a:tcPr>
                </a:tc>
                <a:tc>
                  <a:txBody>
                    <a:bodyPr/>
                    <a:lstStyle/>
                    <a:p>
                      <a:pPr algn="ctr" fontAlgn="b"/>
                      <a:r>
                        <a:rPr lang="en-US" sz="1050" b="0" i="0" u="none" strike="noStrike" dirty="0">
                          <a:solidFill>
                            <a:srgbClr val="000000"/>
                          </a:solidFill>
                          <a:effectLst/>
                          <a:latin typeface="Calibri" panose="020F0502020204030204" pitchFamily="34" charset="0"/>
                        </a:rPr>
                        <a:t>1,478.48</a:t>
                      </a:r>
                      <a:endParaRPr lang="en-CA" sz="1050" b="0" i="0" u="none" strike="noStrike" dirty="0">
                        <a:solidFill>
                          <a:srgbClr val="000000"/>
                        </a:solidFill>
                        <a:effectLst/>
                        <a:latin typeface="Calibri" panose="020F0502020204030204" pitchFamily="34" charset="0"/>
                      </a:endParaRPr>
                    </a:p>
                  </a:txBody>
                  <a:tcPr marL="7702" marR="7702" marT="7702" marB="0" anchor="ctr">
                    <a:noFill/>
                  </a:tcPr>
                </a:tc>
                <a:tc>
                  <a:txBody>
                    <a:bodyPr/>
                    <a:lstStyle/>
                    <a:p>
                      <a:pPr algn="ctr" fontAlgn="b"/>
                      <a:r>
                        <a:rPr lang="en-CA" sz="1050" u="none" strike="noStrike" dirty="0">
                          <a:effectLst/>
                        </a:rPr>
                        <a:t>685.70</a:t>
                      </a:r>
                      <a:endParaRPr lang="en-CA" sz="1050" b="0" i="0" u="none" strike="noStrike" dirty="0">
                        <a:solidFill>
                          <a:srgbClr val="000000"/>
                        </a:solidFill>
                        <a:effectLst/>
                        <a:latin typeface="Calibri" panose="020F0502020204030204" pitchFamily="34" charset="0"/>
                      </a:endParaRPr>
                    </a:p>
                  </a:txBody>
                  <a:tcPr marL="7702" marR="7702" marT="7702" marB="0" anchor="ctr">
                    <a:noFill/>
                  </a:tcPr>
                </a:tc>
                <a:tc>
                  <a:txBody>
                    <a:bodyPr/>
                    <a:lstStyle/>
                    <a:p>
                      <a:pPr algn="ctr" fontAlgn="b"/>
                      <a:r>
                        <a:rPr lang="en-CA" sz="1050" u="none" strike="noStrike" dirty="0">
                          <a:effectLst/>
                        </a:rPr>
                        <a:t>1,694.39</a:t>
                      </a:r>
                      <a:endParaRPr lang="en-CA" sz="1050" b="0" i="0" u="none" strike="noStrike" dirty="0">
                        <a:solidFill>
                          <a:srgbClr val="000000"/>
                        </a:solidFill>
                        <a:effectLst/>
                        <a:latin typeface="Calibri" panose="020F0502020204030204" pitchFamily="34" charset="0"/>
                      </a:endParaRPr>
                    </a:p>
                  </a:txBody>
                  <a:tcPr marL="7702" marR="7702" marT="7702" marB="0" anchor="ctr">
                    <a:noFill/>
                  </a:tcPr>
                </a:tc>
                <a:tc>
                  <a:txBody>
                    <a:bodyPr/>
                    <a:lstStyle/>
                    <a:p>
                      <a:pPr algn="ctr" fontAlgn="b"/>
                      <a:r>
                        <a:rPr lang="en-CA" sz="1050" u="none" strike="noStrike" dirty="0">
                          <a:effectLst/>
                        </a:rPr>
                        <a:t>9.89</a:t>
                      </a:r>
                      <a:endParaRPr lang="en-CA" sz="1050" b="0" i="0" u="none" strike="noStrike" dirty="0">
                        <a:solidFill>
                          <a:srgbClr val="000000"/>
                        </a:solidFill>
                        <a:effectLst/>
                        <a:latin typeface="Calibri" panose="020F0502020204030204" pitchFamily="34" charset="0"/>
                      </a:endParaRPr>
                    </a:p>
                  </a:txBody>
                  <a:tcPr marL="7702" marR="7702" marT="7702" marB="0" anchor="ctr">
                    <a:noFill/>
                  </a:tcPr>
                </a:tc>
                <a:tc>
                  <a:txBody>
                    <a:bodyPr/>
                    <a:lstStyle/>
                    <a:p>
                      <a:pPr algn="ctr" fontAlgn="b"/>
                      <a:r>
                        <a:rPr lang="en-US" sz="1050" b="0" i="0" u="none" strike="noStrike" dirty="0">
                          <a:solidFill>
                            <a:srgbClr val="000000"/>
                          </a:solidFill>
                          <a:effectLst/>
                          <a:latin typeface="Calibri" panose="020F0502020204030204" pitchFamily="34" charset="0"/>
                        </a:rPr>
                        <a:t>24.45</a:t>
                      </a:r>
                      <a:endParaRPr lang="en-CA" sz="1050" b="0" i="0" u="none" strike="noStrike" dirty="0">
                        <a:solidFill>
                          <a:srgbClr val="000000"/>
                        </a:solidFill>
                        <a:effectLst/>
                        <a:latin typeface="Calibri" panose="020F0502020204030204" pitchFamily="34" charset="0"/>
                      </a:endParaRPr>
                    </a:p>
                  </a:txBody>
                  <a:tcPr marL="7702" marR="7702" marT="7702" marB="0" anchor="ctr">
                    <a:noFill/>
                  </a:tcPr>
                </a:tc>
                <a:tc>
                  <a:txBody>
                    <a:bodyPr/>
                    <a:lstStyle/>
                    <a:p>
                      <a:pPr algn="ctr" fontAlgn="b"/>
                      <a:r>
                        <a:rPr lang="en-US" sz="1050" b="0" i="0" u="none" strike="noStrike" dirty="0">
                          <a:solidFill>
                            <a:srgbClr val="000000"/>
                          </a:solidFill>
                          <a:effectLst/>
                          <a:latin typeface="Calibri" panose="020F0502020204030204" pitchFamily="34" charset="0"/>
                        </a:rPr>
                        <a:t>66.51</a:t>
                      </a:r>
                      <a:endParaRPr lang="en-CA" sz="1050" b="0" i="0" u="none" strike="noStrike" dirty="0">
                        <a:solidFill>
                          <a:srgbClr val="000000"/>
                        </a:solidFill>
                        <a:effectLst/>
                        <a:latin typeface="Calibri" panose="020F0502020204030204" pitchFamily="34" charset="0"/>
                      </a:endParaRPr>
                    </a:p>
                  </a:txBody>
                  <a:tcPr marL="7702" marR="7702" marT="7702" marB="0" anchor="ctr">
                    <a:noFill/>
                  </a:tcPr>
                </a:tc>
                <a:tc>
                  <a:txBody>
                    <a:bodyPr/>
                    <a:lstStyle/>
                    <a:p>
                      <a:pPr algn="ctr" fontAlgn="b"/>
                      <a:r>
                        <a:rPr lang="en-US" sz="1050" b="0" i="0" u="none" strike="noStrike" dirty="0">
                          <a:solidFill>
                            <a:srgbClr val="000000"/>
                          </a:solidFill>
                          <a:effectLst/>
                          <a:latin typeface="Calibri" panose="020F0502020204030204" pitchFamily="34" charset="0"/>
                        </a:rPr>
                        <a:t>164.34</a:t>
                      </a:r>
                      <a:endParaRPr lang="en-CA" sz="1050" b="0" i="0" u="none" strike="noStrike" dirty="0">
                        <a:solidFill>
                          <a:srgbClr val="000000"/>
                        </a:solidFill>
                        <a:effectLst/>
                        <a:latin typeface="Calibri" panose="020F0502020204030204" pitchFamily="34" charset="0"/>
                      </a:endParaRPr>
                    </a:p>
                  </a:txBody>
                  <a:tcPr marL="7702" marR="7702" marT="7702" marB="0" anchor="ctr">
                    <a:noFill/>
                  </a:tcPr>
                </a:tc>
                <a:tc>
                  <a:txBody>
                    <a:bodyPr/>
                    <a:lstStyle/>
                    <a:p>
                      <a:pPr algn="ctr"/>
                      <a:r>
                        <a:rPr lang="en-US" sz="1100" dirty="0">
                          <a:solidFill>
                            <a:srgbClr val="000000"/>
                          </a:solidFill>
                          <a:effectLst/>
                          <a:latin typeface="+mn-lt"/>
                          <a:ea typeface="Calibri" panose="020F0502020204030204" pitchFamily="34" charset="0"/>
                        </a:rPr>
                        <a:t>6</a:t>
                      </a:r>
                      <a:r>
                        <a:rPr lang="en-CA" sz="1100" dirty="0">
                          <a:solidFill>
                            <a:srgbClr val="000000"/>
                          </a:solidFill>
                          <a:effectLst/>
                          <a:latin typeface="+mn-lt"/>
                          <a:ea typeface="Calibri" panose="020F0502020204030204" pitchFamily="34" charset="0"/>
                        </a:rPr>
                        <a:t>59.25</a:t>
                      </a:r>
                      <a:endParaRPr lang="en-CA" sz="1100" dirty="0">
                        <a:effectLst/>
                        <a:latin typeface="+mn-lt"/>
                        <a:ea typeface="Calibri" panose="020F0502020204030204" pitchFamily="34" charset="0"/>
                      </a:endParaRPr>
                    </a:p>
                  </a:txBody>
                  <a:tcPr marL="68580" marR="68580" marT="0" marB="0" anchor="ctr">
                    <a:noFill/>
                  </a:tcPr>
                </a:tc>
                <a:tc>
                  <a:txBody>
                    <a:bodyPr/>
                    <a:lstStyle/>
                    <a:p>
                      <a:pPr algn="ctr"/>
                      <a:r>
                        <a:rPr lang="en-US" sz="1100" dirty="0">
                          <a:effectLst/>
                          <a:latin typeface="+mn-lt"/>
                          <a:ea typeface="Calibri" panose="020F0502020204030204" pitchFamily="34" charset="0"/>
                        </a:rPr>
                        <a:t>1,629.05</a:t>
                      </a:r>
                      <a:endParaRPr lang="en-CA" sz="1100" dirty="0">
                        <a:effectLst/>
                        <a:latin typeface="+mn-lt"/>
                        <a:ea typeface="Calibri" panose="020F0502020204030204" pitchFamily="34" charset="0"/>
                      </a:endParaRPr>
                    </a:p>
                  </a:txBody>
                  <a:tcPr marL="68580" marR="68580" marT="0" marB="0" anchor="ctr">
                    <a:noFill/>
                  </a:tcPr>
                </a:tc>
                <a:extLst>
                  <a:ext uri="{0D108BD9-81ED-4DB2-BD59-A6C34878D82A}">
                    <a16:rowId xmlns:a16="http://schemas.microsoft.com/office/drawing/2014/main" val="2428335226"/>
                  </a:ext>
                </a:extLst>
              </a:tr>
              <a:tr h="345300">
                <a:tc>
                  <a:txBody>
                    <a:bodyPr/>
                    <a:lstStyle/>
                    <a:p>
                      <a:pPr algn="l" fontAlgn="b"/>
                      <a:r>
                        <a:rPr lang="en-CA" sz="1050" u="none" strike="noStrike" dirty="0">
                          <a:effectLst/>
                        </a:rPr>
                        <a:t>   Athens</a:t>
                      </a:r>
                      <a:endParaRPr lang="en-CA" sz="1050" b="1" i="0" u="none" strike="noStrike" dirty="0">
                        <a:solidFill>
                          <a:srgbClr val="000000"/>
                        </a:solidFill>
                        <a:effectLst/>
                        <a:latin typeface="Trebuchet MS" panose="020B0603020202020204" pitchFamily="34" charset="0"/>
                      </a:endParaRPr>
                    </a:p>
                  </a:txBody>
                  <a:tcPr marL="7702" marR="7702" marT="7702" marB="0" anchor="ctr"/>
                </a:tc>
                <a:tc>
                  <a:txBody>
                    <a:bodyPr/>
                    <a:lstStyle/>
                    <a:p>
                      <a:pPr algn="ctr" fontAlgn="b"/>
                      <a:r>
                        <a:rPr lang="en-CA" sz="1050" u="none" strike="noStrike" dirty="0">
                          <a:effectLst/>
                        </a:rPr>
                        <a:t>96.41</a:t>
                      </a:r>
                      <a:endParaRPr lang="en-CA" sz="1050" b="0" i="0" u="none" strike="noStrike" dirty="0">
                        <a:solidFill>
                          <a:srgbClr val="000000"/>
                        </a:solidFill>
                        <a:effectLst/>
                        <a:latin typeface="Calibri" panose="020F0502020204030204" pitchFamily="34" charset="0"/>
                      </a:endParaRPr>
                    </a:p>
                  </a:txBody>
                  <a:tcPr marL="7702" marR="7702" marT="7702" marB="0" anchor="ctr"/>
                </a:tc>
                <a:tc>
                  <a:txBody>
                    <a:bodyPr/>
                    <a:lstStyle/>
                    <a:p>
                      <a:pPr algn="ctr" fontAlgn="b"/>
                      <a:r>
                        <a:rPr lang="en-CA" sz="1050" u="none" strike="noStrike">
                          <a:effectLst/>
                        </a:rPr>
                        <a:t>238.24</a:t>
                      </a:r>
                      <a:endParaRPr lang="en-CA" sz="1050" b="0" i="0" u="none" strike="noStrike">
                        <a:solidFill>
                          <a:srgbClr val="000000"/>
                        </a:solidFill>
                        <a:effectLst/>
                        <a:latin typeface="Calibri" panose="020F0502020204030204" pitchFamily="34" charset="0"/>
                      </a:endParaRPr>
                    </a:p>
                  </a:txBody>
                  <a:tcPr marL="7702" marR="7702" marT="7702" marB="0" anchor="ctr"/>
                </a:tc>
                <a:tc>
                  <a:txBody>
                    <a:bodyPr/>
                    <a:lstStyle/>
                    <a:p>
                      <a:pPr algn="ctr" fontAlgn="b"/>
                      <a:r>
                        <a:rPr lang="en-US" sz="1050" b="0" i="0" u="none" strike="noStrike" dirty="0">
                          <a:solidFill>
                            <a:srgbClr val="000000"/>
                          </a:solidFill>
                          <a:effectLst/>
                          <a:latin typeface="Calibri" panose="020F0502020204030204" pitchFamily="34" charset="0"/>
                        </a:rPr>
                        <a:t>647.75</a:t>
                      </a:r>
                      <a:endParaRPr lang="en-CA" sz="1050" b="0" i="0" u="none" strike="noStrike" dirty="0">
                        <a:solidFill>
                          <a:srgbClr val="000000"/>
                        </a:solidFill>
                        <a:effectLst/>
                        <a:latin typeface="Calibri" panose="020F0502020204030204" pitchFamily="34" charset="0"/>
                      </a:endParaRPr>
                    </a:p>
                  </a:txBody>
                  <a:tcPr marL="7702" marR="7702" marT="7702" marB="0" anchor="ctr"/>
                </a:tc>
                <a:tc>
                  <a:txBody>
                    <a:bodyPr/>
                    <a:lstStyle/>
                    <a:p>
                      <a:pPr algn="ctr" fontAlgn="b"/>
                      <a:r>
                        <a:rPr lang="en-US" sz="1050" b="0" i="0" u="none" strike="noStrike" dirty="0">
                          <a:solidFill>
                            <a:srgbClr val="000000"/>
                          </a:solidFill>
                          <a:effectLst/>
                          <a:latin typeface="Calibri" panose="020F0502020204030204" pitchFamily="34" charset="0"/>
                        </a:rPr>
                        <a:t>1,600.61</a:t>
                      </a:r>
                      <a:endParaRPr lang="en-CA" sz="1050" b="0" i="0" u="none" strike="noStrike" dirty="0">
                        <a:solidFill>
                          <a:srgbClr val="000000"/>
                        </a:solidFill>
                        <a:effectLst/>
                        <a:latin typeface="Calibri" panose="020F0502020204030204" pitchFamily="34" charset="0"/>
                      </a:endParaRPr>
                    </a:p>
                  </a:txBody>
                  <a:tcPr marL="7702" marR="7702" marT="7702" marB="0" anchor="ctr"/>
                </a:tc>
                <a:tc>
                  <a:txBody>
                    <a:bodyPr/>
                    <a:lstStyle/>
                    <a:p>
                      <a:pPr algn="ctr" fontAlgn="b"/>
                      <a:r>
                        <a:rPr lang="en-CA" sz="1050" u="none" strike="noStrike" dirty="0">
                          <a:effectLst/>
                        </a:rPr>
                        <a:t>759.35</a:t>
                      </a:r>
                      <a:endParaRPr lang="en-CA" sz="1050" b="0" i="0" u="none" strike="noStrike" dirty="0">
                        <a:solidFill>
                          <a:srgbClr val="000000"/>
                        </a:solidFill>
                        <a:effectLst/>
                        <a:latin typeface="Calibri" panose="020F0502020204030204" pitchFamily="34" charset="0"/>
                      </a:endParaRPr>
                    </a:p>
                  </a:txBody>
                  <a:tcPr marL="7702" marR="7702" marT="7702" marB="0" anchor="ctr"/>
                </a:tc>
                <a:tc>
                  <a:txBody>
                    <a:bodyPr/>
                    <a:lstStyle/>
                    <a:p>
                      <a:pPr algn="ctr" fontAlgn="b"/>
                      <a:r>
                        <a:rPr lang="en-US" sz="1050" b="0" i="0" u="none" strike="noStrike" dirty="0">
                          <a:solidFill>
                            <a:srgbClr val="000000"/>
                          </a:solidFill>
                          <a:effectLst/>
                          <a:latin typeface="Calibri" panose="020F0502020204030204" pitchFamily="34" charset="0"/>
                        </a:rPr>
                        <a:t>1,876.42</a:t>
                      </a:r>
                      <a:endParaRPr lang="en-CA" sz="1050" b="0" i="0" u="none" strike="noStrike" dirty="0">
                        <a:solidFill>
                          <a:srgbClr val="000000"/>
                        </a:solidFill>
                        <a:effectLst/>
                        <a:latin typeface="Calibri" panose="020F0502020204030204" pitchFamily="34" charset="0"/>
                      </a:endParaRPr>
                    </a:p>
                  </a:txBody>
                  <a:tcPr marL="7702" marR="7702" marT="7702" marB="0" anchor="ctr"/>
                </a:tc>
                <a:tc>
                  <a:txBody>
                    <a:bodyPr/>
                    <a:lstStyle/>
                    <a:p>
                      <a:pPr algn="ctr" fontAlgn="b"/>
                      <a:r>
                        <a:rPr lang="en-CA" sz="1050" u="none" strike="noStrike" dirty="0">
                          <a:effectLst/>
                        </a:rPr>
                        <a:t> 62.26</a:t>
                      </a:r>
                      <a:endParaRPr lang="en-CA" sz="1050" b="0" i="0" u="none" strike="noStrike" dirty="0">
                        <a:solidFill>
                          <a:srgbClr val="000000"/>
                        </a:solidFill>
                        <a:effectLst/>
                        <a:latin typeface="Calibri" panose="020F0502020204030204" pitchFamily="34" charset="0"/>
                      </a:endParaRPr>
                    </a:p>
                  </a:txBody>
                  <a:tcPr marL="7702" marR="7702" marT="7702" marB="0" anchor="ctr"/>
                </a:tc>
                <a:tc>
                  <a:txBody>
                    <a:bodyPr/>
                    <a:lstStyle/>
                    <a:p>
                      <a:pPr algn="ctr" fontAlgn="b"/>
                      <a:r>
                        <a:rPr lang="en-US" sz="1050" b="0" i="0" u="none" strike="noStrike" dirty="0">
                          <a:solidFill>
                            <a:srgbClr val="000000"/>
                          </a:solidFill>
                          <a:effectLst/>
                          <a:latin typeface="Calibri" panose="020F0502020204030204" pitchFamily="34" charset="0"/>
                        </a:rPr>
                        <a:t>153.85</a:t>
                      </a:r>
                      <a:endParaRPr lang="en-CA" sz="1050" b="0" i="0" u="none" strike="noStrike" dirty="0">
                        <a:solidFill>
                          <a:srgbClr val="000000"/>
                        </a:solidFill>
                        <a:effectLst/>
                        <a:latin typeface="Calibri" panose="020F0502020204030204" pitchFamily="34" charset="0"/>
                      </a:endParaRPr>
                    </a:p>
                  </a:txBody>
                  <a:tcPr marL="7702" marR="7702" marT="7702" marB="0" anchor="ctr"/>
                </a:tc>
                <a:tc>
                  <a:txBody>
                    <a:bodyPr/>
                    <a:lstStyle/>
                    <a:p>
                      <a:pPr algn="ctr" fontAlgn="b"/>
                      <a:r>
                        <a:rPr lang="en-US" sz="1050" b="0" i="0" u="none" strike="noStrike" dirty="0">
                          <a:solidFill>
                            <a:srgbClr val="000000"/>
                          </a:solidFill>
                          <a:effectLst/>
                          <a:latin typeface="Calibri" panose="020F0502020204030204" pitchFamily="34" charset="0"/>
                        </a:rPr>
                        <a:t>322.52</a:t>
                      </a:r>
                      <a:endParaRPr lang="en-CA" sz="1050" b="0" i="0" u="none" strike="noStrike" dirty="0">
                        <a:solidFill>
                          <a:srgbClr val="000000"/>
                        </a:solidFill>
                        <a:effectLst/>
                        <a:latin typeface="Calibri" panose="020F0502020204030204" pitchFamily="34" charset="0"/>
                      </a:endParaRPr>
                    </a:p>
                  </a:txBody>
                  <a:tcPr marL="7702" marR="7702" marT="7702" marB="0" anchor="ctr"/>
                </a:tc>
                <a:tc>
                  <a:txBody>
                    <a:bodyPr/>
                    <a:lstStyle/>
                    <a:p>
                      <a:pPr algn="ctr" fontAlgn="b"/>
                      <a:r>
                        <a:rPr lang="en-US" sz="1050" b="0" i="0" u="none" strike="noStrike" dirty="0">
                          <a:solidFill>
                            <a:srgbClr val="000000"/>
                          </a:solidFill>
                          <a:effectLst/>
                          <a:latin typeface="Calibri" panose="020F0502020204030204" pitchFamily="34" charset="0"/>
                        </a:rPr>
                        <a:t>796.94</a:t>
                      </a:r>
                      <a:endParaRPr lang="en-CA" sz="1050" b="0" i="0" u="none" strike="noStrike" dirty="0">
                        <a:solidFill>
                          <a:srgbClr val="000000"/>
                        </a:solidFill>
                        <a:effectLst/>
                        <a:latin typeface="Calibri" panose="020F0502020204030204" pitchFamily="34" charset="0"/>
                      </a:endParaRPr>
                    </a:p>
                  </a:txBody>
                  <a:tcPr marL="7702" marR="7702" marT="7702" marB="0" anchor="ctr"/>
                </a:tc>
                <a:tc>
                  <a:txBody>
                    <a:bodyPr/>
                    <a:lstStyle/>
                    <a:p>
                      <a:pPr algn="ctr"/>
                      <a:r>
                        <a:rPr lang="en-US" sz="1100" dirty="0">
                          <a:effectLst/>
                          <a:latin typeface="+mn-lt"/>
                          <a:ea typeface="Calibri" panose="020F0502020204030204" pitchFamily="34" charset="0"/>
                        </a:rPr>
                        <a:t>2,424.12</a:t>
                      </a:r>
                      <a:endParaRPr lang="en-CA" sz="1100" dirty="0">
                        <a:effectLst/>
                        <a:latin typeface="+mn-lt"/>
                        <a:ea typeface="Calibri" panose="020F0502020204030204" pitchFamily="34" charset="0"/>
                      </a:endParaRPr>
                    </a:p>
                  </a:txBody>
                  <a:tcPr marL="68580" marR="68580" marT="0" marB="0" anchor="ctr"/>
                </a:tc>
                <a:tc>
                  <a:txBody>
                    <a:bodyPr/>
                    <a:lstStyle/>
                    <a:p>
                      <a:pPr algn="ctr"/>
                      <a:r>
                        <a:rPr lang="en-US" sz="1100" dirty="0">
                          <a:effectLst/>
                          <a:latin typeface="+mn-lt"/>
                          <a:ea typeface="Calibri" panose="020F0502020204030204" pitchFamily="34" charset="0"/>
                        </a:rPr>
                        <a:t>5,990.13</a:t>
                      </a:r>
                      <a:endParaRPr lang="en-CA" sz="1100" dirty="0">
                        <a:effectLst/>
                        <a:latin typeface="+mn-lt"/>
                        <a:ea typeface="Calibri" panose="020F0502020204030204" pitchFamily="34" charset="0"/>
                      </a:endParaRPr>
                    </a:p>
                  </a:txBody>
                  <a:tcPr marL="68580" marR="68580" marT="0" marB="0" anchor="ctr"/>
                </a:tc>
                <a:extLst>
                  <a:ext uri="{0D108BD9-81ED-4DB2-BD59-A6C34878D82A}">
                    <a16:rowId xmlns:a16="http://schemas.microsoft.com/office/drawing/2014/main" val="2840818853"/>
                  </a:ext>
                </a:extLst>
              </a:tr>
              <a:tr h="345300">
                <a:tc>
                  <a:txBody>
                    <a:bodyPr/>
                    <a:lstStyle/>
                    <a:p>
                      <a:pPr algn="l" fontAlgn="b"/>
                      <a:r>
                        <a:rPr lang="en-CA" sz="1050" u="none" strike="noStrike" dirty="0">
                          <a:effectLst/>
                        </a:rPr>
                        <a:t>   Elizabethtown-</a:t>
                      </a:r>
                      <a:r>
                        <a:rPr lang="en-CA" sz="1050" u="none" strike="noStrike" dirty="0" err="1">
                          <a:effectLst/>
                        </a:rPr>
                        <a:t>Kitley</a:t>
                      </a:r>
                      <a:endParaRPr lang="en-CA" sz="1050" b="1" i="0" u="none" strike="noStrike" dirty="0">
                        <a:solidFill>
                          <a:srgbClr val="000000"/>
                        </a:solidFill>
                        <a:effectLst/>
                        <a:latin typeface="Trebuchet MS" panose="020B0603020202020204" pitchFamily="34" charset="0"/>
                      </a:endParaRPr>
                    </a:p>
                  </a:txBody>
                  <a:tcPr marL="7702" marR="7702" marT="7702" marB="0" anchor="ctr">
                    <a:noFill/>
                  </a:tcPr>
                </a:tc>
                <a:tc>
                  <a:txBody>
                    <a:bodyPr/>
                    <a:lstStyle/>
                    <a:p>
                      <a:pPr algn="ctr" fontAlgn="b"/>
                      <a:r>
                        <a:rPr lang="en-CA" sz="1050" u="none" strike="noStrike" dirty="0">
                          <a:effectLst/>
                        </a:rPr>
                        <a:t>752.59</a:t>
                      </a:r>
                      <a:endParaRPr lang="en-CA" sz="1050" b="0" i="0" u="none" strike="noStrike" dirty="0">
                        <a:solidFill>
                          <a:srgbClr val="000000"/>
                        </a:solidFill>
                        <a:effectLst/>
                        <a:latin typeface="Calibri" panose="020F0502020204030204" pitchFamily="34" charset="0"/>
                      </a:endParaRPr>
                    </a:p>
                  </a:txBody>
                  <a:tcPr marL="7702" marR="7702" marT="7702" marB="0" anchor="ctr">
                    <a:noFill/>
                  </a:tcPr>
                </a:tc>
                <a:tc>
                  <a:txBody>
                    <a:bodyPr/>
                    <a:lstStyle/>
                    <a:p>
                      <a:pPr algn="ctr" fontAlgn="b"/>
                      <a:r>
                        <a:rPr lang="en-CA" sz="1050" u="none" strike="noStrike">
                          <a:effectLst/>
                        </a:rPr>
                        <a:t>1,859.80</a:t>
                      </a:r>
                      <a:endParaRPr lang="en-CA" sz="1050" b="0" i="0" u="none" strike="noStrike">
                        <a:solidFill>
                          <a:srgbClr val="000000"/>
                        </a:solidFill>
                        <a:effectLst/>
                        <a:latin typeface="Calibri" panose="020F0502020204030204" pitchFamily="34" charset="0"/>
                      </a:endParaRPr>
                    </a:p>
                  </a:txBody>
                  <a:tcPr marL="7702" marR="7702" marT="7702" marB="0" anchor="ctr">
                    <a:noFill/>
                  </a:tcPr>
                </a:tc>
                <a:tc>
                  <a:txBody>
                    <a:bodyPr/>
                    <a:lstStyle/>
                    <a:p>
                      <a:pPr algn="ctr" fontAlgn="b"/>
                      <a:r>
                        <a:rPr lang="en-US" sz="1050" b="0" i="0" u="none" strike="noStrike" dirty="0">
                          <a:solidFill>
                            <a:srgbClr val="000000"/>
                          </a:solidFill>
                          <a:effectLst/>
                          <a:latin typeface="Calibri" panose="020F0502020204030204" pitchFamily="34" charset="0"/>
                        </a:rPr>
                        <a:t>3,141.88</a:t>
                      </a:r>
                      <a:endParaRPr lang="en-CA" sz="1050" b="0" i="0" u="none" strike="noStrike" dirty="0">
                        <a:solidFill>
                          <a:srgbClr val="000000"/>
                        </a:solidFill>
                        <a:effectLst/>
                        <a:latin typeface="Calibri" panose="020F0502020204030204" pitchFamily="34" charset="0"/>
                      </a:endParaRPr>
                    </a:p>
                  </a:txBody>
                  <a:tcPr marL="7702" marR="7702" marT="7702" marB="0" anchor="ctr">
                    <a:noFill/>
                  </a:tcPr>
                </a:tc>
                <a:tc>
                  <a:txBody>
                    <a:bodyPr/>
                    <a:lstStyle/>
                    <a:p>
                      <a:pPr algn="ctr" fontAlgn="b"/>
                      <a:r>
                        <a:rPr lang="en-US" sz="1050" b="0" i="0" u="none" strike="noStrike" dirty="0">
                          <a:solidFill>
                            <a:srgbClr val="000000"/>
                          </a:solidFill>
                          <a:effectLst/>
                          <a:latin typeface="Calibri" panose="020F0502020204030204" pitchFamily="34" charset="0"/>
                        </a:rPr>
                        <a:t>7,763.99</a:t>
                      </a:r>
                      <a:endParaRPr lang="en-CA" sz="1050" b="0" i="0" u="none" strike="noStrike" dirty="0">
                        <a:solidFill>
                          <a:srgbClr val="000000"/>
                        </a:solidFill>
                        <a:effectLst/>
                        <a:latin typeface="Calibri" panose="020F0502020204030204" pitchFamily="34" charset="0"/>
                      </a:endParaRPr>
                    </a:p>
                  </a:txBody>
                  <a:tcPr marL="7702" marR="7702" marT="7702" marB="0" anchor="ctr">
                    <a:noFill/>
                  </a:tcPr>
                </a:tc>
                <a:tc>
                  <a:txBody>
                    <a:bodyPr/>
                    <a:lstStyle/>
                    <a:p>
                      <a:pPr algn="ctr" fontAlgn="b"/>
                      <a:r>
                        <a:rPr lang="en-CA" sz="1050" u="none" strike="noStrike" dirty="0">
                          <a:effectLst/>
                        </a:rPr>
                        <a:t>4,281.39</a:t>
                      </a:r>
                      <a:endParaRPr lang="en-CA" sz="1050" b="0" i="0" u="none" strike="noStrike" dirty="0">
                        <a:solidFill>
                          <a:srgbClr val="000000"/>
                        </a:solidFill>
                        <a:effectLst/>
                        <a:latin typeface="Calibri" panose="020F0502020204030204" pitchFamily="34" charset="0"/>
                      </a:endParaRPr>
                    </a:p>
                  </a:txBody>
                  <a:tcPr marL="7702" marR="7702" marT="7702" marB="0" anchor="ctr">
                    <a:noFill/>
                  </a:tcPr>
                </a:tc>
                <a:tc>
                  <a:txBody>
                    <a:bodyPr/>
                    <a:lstStyle/>
                    <a:p>
                      <a:pPr algn="ctr" fontAlgn="b"/>
                      <a:r>
                        <a:rPr lang="en-CA" sz="1050" u="none" strike="noStrike" dirty="0">
                          <a:effectLst/>
                        </a:rPr>
                        <a:t>10,579.80</a:t>
                      </a:r>
                      <a:endParaRPr lang="en-CA" sz="1050" b="0" i="0" u="none" strike="noStrike" dirty="0">
                        <a:solidFill>
                          <a:srgbClr val="000000"/>
                        </a:solidFill>
                        <a:effectLst/>
                        <a:latin typeface="Calibri" panose="020F0502020204030204" pitchFamily="34" charset="0"/>
                      </a:endParaRPr>
                    </a:p>
                  </a:txBody>
                  <a:tcPr marL="7702" marR="7702" marT="7702" marB="0" anchor="ctr">
                    <a:noFill/>
                  </a:tcPr>
                </a:tc>
                <a:tc>
                  <a:txBody>
                    <a:bodyPr/>
                    <a:lstStyle/>
                    <a:p>
                      <a:pPr algn="ctr" fontAlgn="b"/>
                      <a:r>
                        <a:rPr lang="en-US" sz="1050" b="0" i="0" u="none" strike="noStrike" dirty="0">
                          <a:solidFill>
                            <a:srgbClr val="000000"/>
                          </a:solidFill>
                          <a:effectLst/>
                          <a:latin typeface="Calibri" panose="020F0502020204030204" pitchFamily="34" charset="0"/>
                        </a:rPr>
                        <a:t>285.45</a:t>
                      </a:r>
                      <a:endParaRPr lang="en-CA" sz="1050" b="0" i="0" u="none" strike="noStrike" dirty="0">
                        <a:solidFill>
                          <a:srgbClr val="000000"/>
                        </a:solidFill>
                        <a:effectLst/>
                        <a:latin typeface="Calibri" panose="020F0502020204030204" pitchFamily="34" charset="0"/>
                      </a:endParaRPr>
                    </a:p>
                  </a:txBody>
                  <a:tcPr marL="7702" marR="7702" marT="7702" marB="0" anchor="ctr">
                    <a:noFill/>
                  </a:tcPr>
                </a:tc>
                <a:tc>
                  <a:txBody>
                    <a:bodyPr/>
                    <a:lstStyle/>
                    <a:p>
                      <a:pPr algn="ctr" fontAlgn="b"/>
                      <a:r>
                        <a:rPr lang="en-US" sz="1050" b="0" i="0" u="none" strike="noStrike" dirty="0">
                          <a:solidFill>
                            <a:srgbClr val="000000"/>
                          </a:solidFill>
                          <a:effectLst/>
                          <a:latin typeface="Calibri" panose="020F0502020204030204" pitchFamily="34" charset="0"/>
                        </a:rPr>
                        <a:t>705.40</a:t>
                      </a:r>
                      <a:endParaRPr lang="en-CA" sz="1050" b="0" i="0" u="none" strike="noStrike" dirty="0">
                        <a:solidFill>
                          <a:srgbClr val="000000"/>
                        </a:solidFill>
                        <a:effectLst/>
                        <a:latin typeface="Calibri" panose="020F0502020204030204" pitchFamily="34" charset="0"/>
                      </a:endParaRPr>
                    </a:p>
                  </a:txBody>
                  <a:tcPr marL="7702" marR="7702" marT="7702" marB="0" anchor="ctr">
                    <a:noFill/>
                  </a:tcPr>
                </a:tc>
                <a:tc>
                  <a:txBody>
                    <a:bodyPr/>
                    <a:lstStyle/>
                    <a:p>
                      <a:pPr algn="ctr" fontAlgn="b"/>
                      <a:r>
                        <a:rPr lang="en-US" sz="1050" b="0" i="0" u="none" strike="noStrike" dirty="0">
                          <a:solidFill>
                            <a:srgbClr val="000000"/>
                          </a:solidFill>
                          <a:effectLst/>
                          <a:latin typeface="Calibri" panose="020F0502020204030204" pitchFamily="34" charset="0"/>
                        </a:rPr>
                        <a:t>253.85</a:t>
                      </a:r>
                      <a:endParaRPr lang="en-CA" sz="1050" b="0" i="0" u="none" strike="noStrike" dirty="0">
                        <a:solidFill>
                          <a:srgbClr val="000000"/>
                        </a:solidFill>
                        <a:effectLst/>
                        <a:latin typeface="Calibri" panose="020F0502020204030204" pitchFamily="34" charset="0"/>
                      </a:endParaRPr>
                    </a:p>
                  </a:txBody>
                  <a:tcPr marL="7702" marR="7702" marT="7702" marB="0" anchor="ctr">
                    <a:noFill/>
                  </a:tcPr>
                </a:tc>
                <a:tc>
                  <a:txBody>
                    <a:bodyPr/>
                    <a:lstStyle/>
                    <a:p>
                      <a:pPr algn="ctr" fontAlgn="b"/>
                      <a:r>
                        <a:rPr lang="en-US" sz="1050" b="0" i="0" u="none" strike="noStrike" dirty="0">
                          <a:solidFill>
                            <a:srgbClr val="000000"/>
                          </a:solidFill>
                          <a:effectLst/>
                          <a:latin typeface="Calibri" panose="020F0502020204030204" pitchFamily="34" charset="0"/>
                        </a:rPr>
                        <a:t>627.26</a:t>
                      </a:r>
                      <a:endParaRPr lang="en-CA" sz="1050" b="0" i="0" u="none" strike="noStrike" dirty="0">
                        <a:solidFill>
                          <a:srgbClr val="000000"/>
                        </a:solidFill>
                        <a:effectLst/>
                        <a:latin typeface="Calibri" panose="020F0502020204030204" pitchFamily="34" charset="0"/>
                      </a:endParaRPr>
                    </a:p>
                  </a:txBody>
                  <a:tcPr marL="7702" marR="7702" marT="7702" marB="0" anchor="ctr">
                    <a:noFill/>
                  </a:tcPr>
                </a:tc>
                <a:tc>
                  <a:txBody>
                    <a:bodyPr/>
                    <a:lstStyle/>
                    <a:p>
                      <a:pPr algn="ctr"/>
                      <a:r>
                        <a:rPr lang="en-US" sz="1100" dirty="0">
                          <a:effectLst/>
                          <a:latin typeface="+mn-lt"/>
                          <a:ea typeface="Calibri" panose="020F0502020204030204" pitchFamily="34" charset="0"/>
                        </a:rPr>
                        <a:t>8,827.82</a:t>
                      </a:r>
                      <a:endParaRPr lang="en-CA" sz="1100" dirty="0">
                        <a:effectLst/>
                        <a:latin typeface="+mn-lt"/>
                        <a:ea typeface="Calibri" panose="020F0502020204030204" pitchFamily="34" charset="0"/>
                      </a:endParaRPr>
                    </a:p>
                  </a:txBody>
                  <a:tcPr marL="68580" marR="68580" marT="0" marB="0" anchor="ctr">
                    <a:noFill/>
                  </a:tcPr>
                </a:tc>
                <a:tc>
                  <a:txBody>
                    <a:bodyPr/>
                    <a:lstStyle/>
                    <a:p>
                      <a:pPr algn="ctr"/>
                      <a:r>
                        <a:rPr lang="en-US" sz="1100" dirty="0">
                          <a:effectLst/>
                          <a:latin typeface="+mn-lt"/>
                          <a:ea typeface="Calibri" panose="020F0502020204030204" pitchFamily="34" charset="0"/>
                        </a:rPr>
                        <a:t>21,814.00</a:t>
                      </a:r>
                      <a:endParaRPr lang="en-CA" sz="1100" dirty="0">
                        <a:effectLst/>
                        <a:latin typeface="+mn-lt"/>
                        <a:ea typeface="Calibri" panose="020F0502020204030204" pitchFamily="34" charset="0"/>
                      </a:endParaRPr>
                    </a:p>
                  </a:txBody>
                  <a:tcPr marL="68580" marR="68580" marT="0" marB="0" anchor="ctr">
                    <a:noFill/>
                  </a:tcPr>
                </a:tc>
                <a:extLst>
                  <a:ext uri="{0D108BD9-81ED-4DB2-BD59-A6C34878D82A}">
                    <a16:rowId xmlns:a16="http://schemas.microsoft.com/office/drawing/2014/main" val="1857721930"/>
                  </a:ext>
                </a:extLst>
              </a:tr>
              <a:tr h="345300">
                <a:tc>
                  <a:txBody>
                    <a:bodyPr/>
                    <a:lstStyle/>
                    <a:p>
                      <a:pPr algn="l" fontAlgn="b"/>
                      <a:r>
                        <a:rPr lang="en-CA" sz="1050" u="none" strike="noStrike" dirty="0">
                          <a:effectLst/>
                        </a:rPr>
                        <a:t>   </a:t>
                      </a:r>
                      <a:r>
                        <a:rPr lang="en-CA" sz="1050" u="none" strike="noStrike" dirty="0" err="1">
                          <a:effectLst/>
                        </a:rPr>
                        <a:t>Merrickville</a:t>
                      </a:r>
                      <a:r>
                        <a:rPr lang="en-CA" sz="1050" u="none" strike="noStrike" dirty="0">
                          <a:effectLst/>
                        </a:rPr>
                        <a:t>-Wolford</a:t>
                      </a:r>
                      <a:endParaRPr lang="en-CA" sz="1050" b="1" i="0" u="none" strike="noStrike" dirty="0">
                        <a:solidFill>
                          <a:srgbClr val="000000"/>
                        </a:solidFill>
                        <a:effectLst/>
                        <a:latin typeface="Trebuchet MS" panose="020B0603020202020204" pitchFamily="34" charset="0"/>
                      </a:endParaRPr>
                    </a:p>
                  </a:txBody>
                  <a:tcPr marL="7702" marR="7702" marT="7702" marB="0" anchor="ctr"/>
                </a:tc>
                <a:tc>
                  <a:txBody>
                    <a:bodyPr/>
                    <a:lstStyle/>
                    <a:p>
                      <a:pPr algn="ctr" fontAlgn="b"/>
                      <a:r>
                        <a:rPr lang="en-CA" sz="1050" u="none" strike="noStrike" dirty="0">
                          <a:effectLst/>
                        </a:rPr>
                        <a:t>442.06</a:t>
                      </a:r>
                      <a:endParaRPr lang="en-CA" sz="1050" b="0" i="0" u="none" strike="noStrike" dirty="0">
                        <a:solidFill>
                          <a:srgbClr val="000000"/>
                        </a:solidFill>
                        <a:effectLst/>
                        <a:latin typeface="Calibri" panose="020F0502020204030204" pitchFamily="34" charset="0"/>
                      </a:endParaRPr>
                    </a:p>
                  </a:txBody>
                  <a:tcPr marL="7702" marR="7702" marT="7702" marB="0" anchor="ctr"/>
                </a:tc>
                <a:tc>
                  <a:txBody>
                    <a:bodyPr/>
                    <a:lstStyle/>
                    <a:p>
                      <a:pPr algn="ctr" fontAlgn="b"/>
                      <a:r>
                        <a:rPr lang="en-CA" sz="1050" u="none" strike="noStrike">
                          <a:effectLst/>
                        </a:rPr>
                        <a:t>1,092.31</a:t>
                      </a:r>
                      <a:endParaRPr lang="en-CA" sz="1050" b="0" i="0" u="none" strike="noStrike">
                        <a:solidFill>
                          <a:srgbClr val="000000"/>
                        </a:solidFill>
                        <a:effectLst/>
                        <a:latin typeface="Calibri" panose="020F0502020204030204" pitchFamily="34" charset="0"/>
                      </a:endParaRPr>
                    </a:p>
                  </a:txBody>
                  <a:tcPr marL="7702" marR="7702" marT="7702" marB="0" anchor="ctr"/>
                </a:tc>
                <a:tc>
                  <a:txBody>
                    <a:bodyPr/>
                    <a:lstStyle/>
                    <a:p>
                      <a:pPr algn="ctr" fontAlgn="b"/>
                      <a:r>
                        <a:rPr lang="en-US" sz="1050" b="0" i="0" u="none" strike="noStrike" dirty="0">
                          <a:solidFill>
                            <a:srgbClr val="000000"/>
                          </a:solidFill>
                          <a:effectLst/>
                          <a:latin typeface="Calibri" panose="020F0502020204030204" pitchFamily="34" charset="0"/>
                        </a:rPr>
                        <a:t>442.89</a:t>
                      </a:r>
                      <a:endParaRPr lang="en-CA" sz="1050" b="0" i="0" u="none" strike="noStrike" dirty="0">
                        <a:solidFill>
                          <a:srgbClr val="000000"/>
                        </a:solidFill>
                        <a:effectLst/>
                        <a:latin typeface="Calibri" panose="020F0502020204030204" pitchFamily="34" charset="0"/>
                      </a:endParaRPr>
                    </a:p>
                  </a:txBody>
                  <a:tcPr marL="7702" marR="7702" marT="7702" marB="0" anchor="ctr"/>
                </a:tc>
                <a:tc>
                  <a:txBody>
                    <a:bodyPr/>
                    <a:lstStyle/>
                    <a:p>
                      <a:pPr algn="ctr" fontAlgn="b"/>
                      <a:r>
                        <a:rPr lang="en-US" sz="1050" b="0" i="0" u="none" strike="noStrike" dirty="0">
                          <a:solidFill>
                            <a:srgbClr val="000000"/>
                          </a:solidFill>
                          <a:effectLst/>
                          <a:latin typeface="Calibri" panose="020F0502020204030204" pitchFamily="34" charset="0"/>
                        </a:rPr>
                        <a:t>1,094.46</a:t>
                      </a:r>
                      <a:endParaRPr lang="en-CA" sz="1050" b="0" i="0" u="none" strike="noStrike" dirty="0">
                        <a:solidFill>
                          <a:srgbClr val="000000"/>
                        </a:solidFill>
                        <a:effectLst/>
                        <a:latin typeface="Calibri" panose="020F0502020204030204" pitchFamily="34" charset="0"/>
                      </a:endParaRPr>
                    </a:p>
                  </a:txBody>
                  <a:tcPr marL="7702" marR="7702" marT="7702" marB="0" anchor="ctr"/>
                </a:tc>
                <a:tc>
                  <a:txBody>
                    <a:bodyPr/>
                    <a:lstStyle/>
                    <a:p>
                      <a:pPr algn="ctr" fontAlgn="b"/>
                      <a:r>
                        <a:rPr lang="en-CA" sz="1050" u="none" strike="noStrike">
                          <a:effectLst/>
                        </a:rPr>
                        <a:t>1,255.35</a:t>
                      </a:r>
                      <a:endParaRPr lang="en-CA" sz="1050" b="0" i="0" u="none" strike="noStrike">
                        <a:solidFill>
                          <a:srgbClr val="000000"/>
                        </a:solidFill>
                        <a:effectLst/>
                        <a:latin typeface="Calibri" panose="020F0502020204030204" pitchFamily="34" charset="0"/>
                      </a:endParaRPr>
                    </a:p>
                  </a:txBody>
                  <a:tcPr marL="7702" marR="7702" marT="7702" marB="0" anchor="ctr"/>
                </a:tc>
                <a:tc>
                  <a:txBody>
                    <a:bodyPr/>
                    <a:lstStyle/>
                    <a:p>
                      <a:pPr algn="ctr" fontAlgn="b"/>
                      <a:r>
                        <a:rPr lang="en-CA" sz="1050" u="none" strike="noStrike">
                          <a:effectLst/>
                        </a:rPr>
                        <a:t>3,102.06</a:t>
                      </a:r>
                      <a:endParaRPr lang="en-CA" sz="1050" b="0" i="0" u="none" strike="noStrike">
                        <a:solidFill>
                          <a:srgbClr val="000000"/>
                        </a:solidFill>
                        <a:effectLst/>
                        <a:latin typeface="Calibri" panose="020F0502020204030204" pitchFamily="34" charset="0"/>
                      </a:endParaRPr>
                    </a:p>
                  </a:txBody>
                  <a:tcPr marL="7702" marR="7702" marT="7702" marB="0" anchor="ctr"/>
                </a:tc>
                <a:tc>
                  <a:txBody>
                    <a:bodyPr/>
                    <a:lstStyle/>
                    <a:p>
                      <a:pPr algn="ctr" fontAlgn="b"/>
                      <a:r>
                        <a:rPr lang="en-US" sz="1050" b="0" i="0" u="none" strike="noStrike" dirty="0">
                          <a:solidFill>
                            <a:srgbClr val="000000"/>
                          </a:solidFill>
                          <a:effectLst/>
                          <a:latin typeface="Calibri" panose="020F0502020204030204" pitchFamily="34" charset="0"/>
                        </a:rPr>
                        <a:t>14.48</a:t>
                      </a:r>
                      <a:endParaRPr lang="en-CA" sz="1050" b="0" i="0" u="none" strike="noStrike" dirty="0">
                        <a:solidFill>
                          <a:srgbClr val="000000"/>
                        </a:solidFill>
                        <a:effectLst/>
                        <a:latin typeface="Calibri" panose="020F0502020204030204" pitchFamily="34" charset="0"/>
                      </a:endParaRPr>
                    </a:p>
                  </a:txBody>
                  <a:tcPr marL="7702" marR="7702" marT="7702" marB="0" anchor="ctr"/>
                </a:tc>
                <a:tc>
                  <a:txBody>
                    <a:bodyPr/>
                    <a:lstStyle/>
                    <a:p>
                      <a:pPr algn="ctr" fontAlgn="b"/>
                      <a:r>
                        <a:rPr lang="en-US" sz="1050" b="0" i="0" u="none" strike="noStrike" dirty="0">
                          <a:solidFill>
                            <a:srgbClr val="000000"/>
                          </a:solidFill>
                          <a:effectLst/>
                          <a:latin typeface="Calibri" panose="020F0502020204030204" pitchFamily="34" charset="0"/>
                        </a:rPr>
                        <a:t>35.83</a:t>
                      </a:r>
                      <a:endParaRPr lang="en-CA" sz="1050" b="0" i="0" u="none" strike="noStrike" dirty="0">
                        <a:solidFill>
                          <a:srgbClr val="000000"/>
                        </a:solidFill>
                        <a:effectLst/>
                        <a:latin typeface="Calibri" panose="020F0502020204030204" pitchFamily="34" charset="0"/>
                      </a:endParaRPr>
                    </a:p>
                  </a:txBody>
                  <a:tcPr marL="7702" marR="7702" marT="7702" marB="0" anchor="ctr"/>
                </a:tc>
                <a:tc>
                  <a:txBody>
                    <a:bodyPr/>
                    <a:lstStyle/>
                    <a:p>
                      <a:pPr algn="ctr" fontAlgn="b"/>
                      <a:r>
                        <a:rPr lang="en-US" sz="1050" b="0" i="0" u="none" strike="noStrike" dirty="0">
                          <a:solidFill>
                            <a:srgbClr val="000000"/>
                          </a:solidFill>
                          <a:effectLst/>
                          <a:latin typeface="Calibri" panose="020F0502020204030204" pitchFamily="34" charset="0"/>
                        </a:rPr>
                        <a:t>24.25</a:t>
                      </a:r>
                      <a:endParaRPr lang="en-CA" sz="1050" b="0" i="0" u="none" strike="noStrike" dirty="0">
                        <a:solidFill>
                          <a:srgbClr val="000000"/>
                        </a:solidFill>
                        <a:effectLst/>
                        <a:latin typeface="Calibri" panose="020F0502020204030204" pitchFamily="34" charset="0"/>
                      </a:endParaRPr>
                    </a:p>
                  </a:txBody>
                  <a:tcPr marL="7702" marR="7702" marT="7702" marB="0" anchor="ctr"/>
                </a:tc>
                <a:tc>
                  <a:txBody>
                    <a:bodyPr/>
                    <a:lstStyle/>
                    <a:p>
                      <a:pPr algn="ctr" fontAlgn="b"/>
                      <a:r>
                        <a:rPr lang="en-US" sz="1050" b="0" i="0" u="none" strike="noStrike" dirty="0">
                          <a:solidFill>
                            <a:srgbClr val="000000"/>
                          </a:solidFill>
                          <a:effectLst/>
                          <a:latin typeface="Calibri" panose="020F0502020204030204" pitchFamily="34" charset="0"/>
                        </a:rPr>
                        <a:t>59.93</a:t>
                      </a:r>
                      <a:endParaRPr lang="en-CA" sz="1050" b="0" i="0" u="none" strike="noStrike" dirty="0">
                        <a:solidFill>
                          <a:srgbClr val="000000"/>
                        </a:solidFill>
                        <a:effectLst/>
                        <a:latin typeface="Calibri" panose="020F0502020204030204" pitchFamily="34" charset="0"/>
                      </a:endParaRPr>
                    </a:p>
                  </a:txBody>
                  <a:tcPr marL="7702" marR="7702" marT="7702" marB="0" anchor="ctr"/>
                </a:tc>
                <a:tc>
                  <a:txBody>
                    <a:bodyPr/>
                    <a:lstStyle/>
                    <a:p>
                      <a:pPr algn="ctr"/>
                      <a:r>
                        <a:rPr lang="en-US" sz="1100" dirty="0">
                          <a:effectLst/>
                          <a:latin typeface="+mn-lt"/>
                          <a:ea typeface="Calibri" panose="020F0502020204030204" pitchFamily="34" charset="0"/>
                        </a:rPr>
                        <a:t>3,787.62</a:t>
                      </a:r>
                      <a:endParaRPr lang="en-CA" sz="1100" dirty="0">
                        <a:effectLst/>
                        <a:latin typeface="+mn-lt"/>
                        <a:ea typeface="Calibri" panose="020F0502020204030204" pitchFamily="34" charset="0"/>
                      </a:endParaRPr>
                    </a:p>
                  </a:txBody>
                  <a:tcPr marL="68580" marR="68580" marT="0" marB="0" anchor="ctr"/>
                </a:tc>
                <a:tc>
                  <a:txBody>
                    <a:bodyPr/>
                    <a:lstStyle/>
                    <a:p>
                      <a:pPr algn="ctr"/>
                      <a:r>
                        <a:rPr lang="en-US" sz="1100" dirty="0">
                          <a:effectLst/>
                          <a:latin typeface="+mn-lt"/>
                          <a:ea typeface="Calibri" panose="020F0502020204030204" pitchFamily="34" charset="0"/>
                        </a:rPr>
                        <a:t>9,359.42</a:t>
                      </a:r>
                      <a:endParaRPr lang="en-CA" sz="1100" dirty="0">
                        <a:effectLst/>
                        <a:latin typeface="+mn-lt"/>
                        <a:ea typeface="Calibri" panose="020F0502020204030204" pitchFamily="34" charset="0"/>
                      </a:endParaRPr>
                    </a:p>
                  </a:txBody>
                  <a:tcPr marL="68580" marR="68580" marT="0" marB="0" anchor="ctr"/>
                </a:tc>
                <a:extLst>
                  <a:ext uri="{0D108BD9-81ED-4DB2-BD59-A6C34878D82A}">
                    <a16:rowId xmlns:a16="http://schemas.microsoft.com/office/drawing/2014/main" val="1159871540"/>
                  </a:ext>
                </a:extLst>
              </a:tr>
              <a:tr h="345300">
                <a:tc>
                  <a:txBody>
                    <a:bodyPr/>
                    <a:lstStyle/>
                    <a:p>
                      <a:pPr algn="l" fontAlgn="b"/>
                      <a:r>
                        <a:rPr lang="en-CA" sz="1050" u="none" strike="noStrike" dirty="0">
                          <a:effectLst/>
                        </a:rPr>
                        <a:t>   Leeds &amp; 1000 Islands</a:t>
                      </a:r>
                      <a:endParaRPr lang="en-CA" sz="1050" b="1" i="0" u="none" strike="noStrike" dirty="0">
                        <a:solidFill>
                          <a:srgbClr val="000000"/>
                        </a:solidFill>
                        <a:effectLst/>
                        <a:latin typeface="Trebuchet MS" panose="020B0603020202020204" pitchFamily="34" charset="0"/>
                      </a:endParaRPr>
                    </a:p>
                  </a:txBody>
                  <a:tcPr marL="7702" marR="7702" marT="7702" marB="0" anchor="ctr">
                    <a:noFill/>
                  </a:tcPr>
                </a:tc>
                <a:tc>
                  <a:txBody>
                    <a:bodyPr/>
                    <a:lstStyle/>
                    <a:p>
                      <a:pPr algn="ctr" fontAlgn="b"/>
                      <a:r>
                        <a:rPr lang="en-CA" sz="1050" u="none" strike="noStrike" dirty="0">
                          <a:effectLst/>
                        </a:rPr>
                        <a:t>225.73</a:t>
                      </a:r>
                      <a:endParaRPr lang="en-CA" sz="1050" b="0" i="0" u="none" strike="noStrike" dirty="0">
                        <a:solidFill>
                          <a:srgbClr val="000000"/>
                        </a:solidFill>
                        <a:effectLst/>
                        <a:latin typeface="Calibri" panose="020F0502020204030204" pitchFamily="34" charset="0"/>
                      </a:endParaRPr>
                    </a:p>
                  </a:txBody>
                  <a:tcPr marL="7702" marR="7702" marT="7702" marB="0" anchor="ctr">
                    <a:noFill/>
                  </a:tcPr>
                </a:tc>
                <a:tc>
                  <a:txBody>
                    <a:bodyPr/>
                    <a:lstStyle/>
                    <a:p>
                      <a:pPr algn="ctr" fontAlgn="b"/>
                      <a:r>
                        <a:rPr lang="en-CA" sz="1050" u="none" strike="noStrike">
                          <a:effectLst/>
                        </a:rPr>
                        <a:t>557.81</a:t>
                      </a:r>
                      <a:endParaRPr lang="en-CA" sz="1050" b="0" i="0" u="none" strike="noStrike">
                        <a:solidFill>
                          <a:srgbClr val="000000"/>
                        </a:solidFill>
                        <a:effectLst/>
                        <a:latin typeface="Calibri" panose="020F0502020204030204" pitchFamily="34" charset="0"/>
                      </a:endParaRPr>
                    </a:p>
                  </a:txBody>
                  <a:tcPr marL="7702" marR="7702" marT="7702" marB="0" anchor="ctr">
                    <a:noFill/>
                  </a:tcPr>
                </a:tc>
                <a:tc>
                  <a:txBody>
                    <a:bodyPr/>
                    <a:lstStyle/>
                    <a:p>
                      <a:pPr algn="ctr" fontAlgn="b"/>
                      <a:r>
                        <a:rPr lang="en-US" sz="1050" b="0" i="0" u="none" strike="noStrike" dirty="0">
                          <a:solidFill>
                            <a:srgbClr val="000000"/>
                          </a:solidFill>
                          <a:effectLst/>
                          <a:latin typeface="Calibri" panose="020F0502020204030204" pitchFamily="34" charset="0"/>
                        </a:rPr>
                        <a:t>3,222.32</a:t>
                      </a:r>
                      <a:endParaRPr lang="en-CA" sz="1050" b="0" i="0" u="none" strike="noStrike" dirty="0">
                        <a:solidFill>
                          <a:srgbClr val="000000"/>
                        </a:solidFill>
                        <a:effectLst/>
                        <a:latin typeface="Calibri" panose="020F0502020204030204" pitchFamily="34" charset="0"/>
                      </a:endParaRPr>
                    </a:p>
                  </a:txBody>
                  <a:tcPr marL="7702" marR="7702" marT="7702" marB="0" anchor="ctr">
                    <a:noFill/>
                  </a:tcPr>
                </a:tc>
                <a:tc>
                  <a:txBody>
                    <a:bodyPr/>
                    <a:lstStyle/>
                    <a:p>
                      <a:pPr algn="ctr" fontAlgn="b"/>
                      <a:r>
                        <a:rPr lang="en-US" sz="1050" b="0" i="0" u="none" strike="noStrike" dirty="0">
                          <a:solidFill>
                            <a:srgbClr val="000000"/>
                          </a:solidFill>
                          <a:effectLst/>
                          <a:latin typeface="Calibri" panose="020F0502020204030204" pitchFamily="34" charset="0"/>
                        </a:rPr>
                        <a:t>7,962.43</a:t>
                      </a:r>
                      <a:endParaRPr lang="en-CA" sz="1050" b="0" i="0" u="none" strike="noStrike" dirty="0">
                        <a:solidFill>
                          <a:srgbClr val="000000"/>
                        </a:solidFill>
                        <a:effectLst/>
                        <a:latin typeface="Calibri" panose="020F0502020204030204" pitchFamily="34" charset="0"/>
                      </a:endParaRPr>
                    </a:p>
                  </a:txBody>
                  <a:tcPr marL="7702" marR="7702" marT="7702" marB="0" anchor="ctr">
                    <a:noFill/>
                  </a:tcPr>
                </a:tc>
                <a:tc>
                  <a:txBody>
                    <a:bodyPr/>
                    <a:lstStyle/>
                    <a:p>
                      <a:pPr algn="ctr" fontAlgn="b"/>
                      <a:r>
                        <a:rPr lang="en-CA" sz="1050" u="none" strike="noStrike">
                          <a:effectLst/>
                        </a:rPr>
                        <a:t>5,118.02</a:t>
                      </a:r>
                      <a:endParaRPr lang="en-CA" sz="1050" b="0" i="0" u="none" strike="noStrike">
                        <a:solidFill>
                          <a:srgbClr val="000000"/>
                        </a:solidFill>
                        <a:effectLst/>
                        <a:latin typeface="Calibri" panose="020F0502020204030204" pitchFamily="34" charset="0"/>
                      </a:endParaRPr>
                    </a:p>
                  </a:txBody>
                  <a:tcPr marL="7702" marR="7702" marT="7702" marB="0" anchor="ctr">
                    <a:noFill/>
                  </a:tcPr>
                </a:tc>
                <a:tc>
                  <a:txBody>
                    <a:bodyPr/>
                    <a:lstStyle/>
                    <a:p>
                      <a:pPr algn="ctr" fontAlgn="b"/>
                      <a:r>
                        <a:rPr lang="en-CA" sz="1050" u="none" strike="noStrike" dirty="0">
                          <a:effectLst/>
                        </a:rPr>
                        <a:t>12,646.90</a:t>
                      </a:r>
                      <a:endParaRPr lang="en-CA" sz="1050" b="0" i="0" u="none" strike="noStrike" dirty="0">
                        <a:solidFill>
                          <a:srgbClr val="000000"/>
                        </a:solidFill>
                        <a:effectLst/>
                        <a:latin typeface="Calibri" panose="020F0502020204030204" pitchFamily="34" charset="0"/>
                      </a:endParaRPr>
                    </a:p>
                  </a:txBody>
                  <a:tcPr marL="7702" marR="7702" marT="7702" marB="0" anchor="ctr">
                    <a:noFill/>
                  </a:tcPr>
                </a:tc>
                <a:tc>
                  <a:txBody>
                    <a:bodyPr/>
                    <a:lstStyle/>
                    <a:p>
                      <a:pPr algn="ctr" fontAlgn="b"/>
                      <a:r>
                        <a:rPr lang="en-US" sz="1050" b="0" i="0" u="none" strike="noStrike" dirty="0">
                          <a:solidFill>
                            <a:srgbClr val="000000"/>
                          </a:solidFill>
                          <a:effectLst/>
                          <a:latin typeface="Calibri" panose="020F0502020204030204" pitchFamily="34" charset="0"/>
                        </a:rPr>
                        <a:t>203.34</a:t>
                      </a:r>
                      <a:endParaRPr lang="en-CA" sz="1050" b="0" i="0" u="none" strike="noStrike" dirty="0">
                        <a:solidFill>
                          <a:srgbClr val="000000"/>
                        </a:solidFill>
                        <a:effectLst/>
                        <a:latin typeface="Calibri" panose="020F0502020204030204" pitchFamily="34" charset="0"/>
                      </a:endParaRPr>
                    </a:p>
                  </a:txBody>
                  <a:tcPr marL="7702" marR="7702" marT="7702" marB="0" anchor="ctr">
                    <a:noFill/>
                  </a:tcPr>
                </a:tc>
                <a:tc>
                  <a:txBody>
                    <a:bodyPr/>
                    <a:lstStyle/>
                    <a:p>
                      <a:pPr algn="ctr" fontAlgn="b"/>
                      <a:r>
                        <a:rPr lang="en-US" sz="1050" b="0" i="0" u="none" strike="noStrike" dirty="0">
                          <a:solidFill>
                            <a:srgbClr val="000000"/>
                          </a:solidFill>
                          <a:effectLst/>
                          <a:latin typeface="Calibri" panose="020F0502020204030204" pitchFamily="34" charset="0"/>
                        </a:rPr>
                        <a:t>502.44</a:t>
                      </a:r>
                      <a:endParaRPr lang="en-CA" sz="1050" b="0" i="0" u="none" strike="noStrike" dirty="0">
                        <a:solidFill>
                          <a:srgbClr val="000000"/>
                        </a:solidFill>
                        <a:effectLst/>
                        <a:latin typeface="Calibri" panose="020F0502020204030204" pitchFamily="34" charset="0"/>
                      </a:endParaRPr>
                    </a:p>
                  </a:txBody>
                  <a:tcPr marL="7702" marR="7702" marT="7702" marB="0" anchor="ctr">
                    <a:noFill/>
                  </a:tcPr>
                </a:tc>
                <a:tc>
                  <a:txBody>
                    <a:bodyPr/>
                    <a:lstStyle/>
                    <a:p>
                      <a:pPr algn="ctr" fontAlgn="b"/>
                      <a:r>
                        <a:rPr lang="en-US" sz="1050" b="0" i="0" u="none" strike="noStrike" dirty="0">
                          <a:solidFill>
                            <a:srgbClr val="000000"/>
                          </a:solidFill>
                          <a:effectLst/>
                          <a:latin typeface="Calibri" panose="020F0502020204030204" pitchFamily="34" charset="0"/>
                        </a:rPr>
                        <a:t>141.81</a:t>
                      </a:r>
                      <a:endParaRPr lang="en-CA" sz="1050" b="0" i="0" u="none" strike="noStrike" dirty="0">
                        <a:solidFill>
                          <a:srgbClr val="000000"/>
                        </a:solidFill>
                        <a:effectLst/>
                        <a:latin typeface="Calibri" panose="020F0502020204030204" pitchFamily="34" charset="0"/>
                      </a:endParaRPr>
                    </a:p>
                  </a:txBody>
                  <a:tcPr marL="7702" marR="7702" marT="7702" marB="0" anchor="ctr">
                    <a:noFill/>
                  </a:tcPr>
                </a:tc>
                <a:tc>
                  <a:txBody>
                    <a:bodyPr/>
                    <a:lstStyle/>
                    <a:p>
                      <a:pPr algn="ctr" fontAlgn="b"/>
                      <a:r>
                        <a:rPr lang="en-US" sz="1050" b="0" i="0" u="none" strike="noStrike" dirty="0">
                          <a:solidFill>
                            <a:srgbClr val="000000"/>
                          </a:solidFill>
                          <a:effectLst/>
                          <a:latin typeface="Calibri" panose="020F0502020204030204" pitchFamily="34" charset="0"/>
                        </a:rPr>
                        <a:t>350.42</a:t>
                      </a:r>
                      <a:endParaRPr lang="en-CA" sz="1050" b="0" i="0" u="none" strike="noStrike" dirty="0">
                        <a:solidFill>
                          <a:srgbClr val="000000"/>
                        </a:solidFill>
                        <a:effectLst/>
                        <a:latin typeface="Calibri" panose="020F0502020204030204" pitchFamily="34" charset="0"/>
                      </a:endParaRPr>
                    </a:p>
                  </a:txBody>
                  <a:tcPr marL="7702" marR="7702" marT="7702" marB="0" anchor="ctr">
                    <a:noFill/>
                  </a:tcPr>
                </a:tc>
                <a:tc>
                  <a:txBody>
                    <a:bodyPr/>
                    <a:lstStyle/>
                    <a:p>
                      <a:pPr algn="ctr"/>
                      <a:r>
                        <a:rPr lang="en-US" sz="1100" dirty="0">
                          <a:effectLst/>
                          <a:latin typeface="+mn-lt"/>
                          <a:ea typeface="Calibri" panose="020F0502020204030204" pitchFamily="34" charset="0"/>
                        </a:rPr>
                        <a:t>10,655.27</a:t>
                      </a:r>
                      <a:endParaRPr lang="en-CA" sz="1100" dirty="0">
                        <a:effectLst/>
                        <a:latin typeface="+mn-lt"/>
                        <a:ea typeface="Calibri" panose="020F0502020204030204" pitchFamily="34" charset="0"/>
                      </a:endParaRPr>
                    </a:p>
                  </a:txBody>
                  <a:tcPr marL="68580" marR="68580" marT="0" marB="0" anchor="ctr">
                    <a:noFill/>
                  </a:tcPr>
                </a:tc>
                <a:tc>
                  <a:txBody>
                    <a:bodyPr/>
                    <a:lstStyle/>
                    <a:p>
                      <a:pPr algn="ctr"/>
                      <a:r>
                        <a:rPr lang="en-US" sz="1100" dirty="0">
                          <a:effectLst/>
                          <a:latin typeface="+mn-lt"/>
                          <a:ea typeface="Calibri" panose="020F0502020204030204" pitchFamily="34" charset="0"/>
                        </a:rPr>
                        <a:t>26,329.76</a:t>
                      </a:r>
                      <a:endParaRPr lang="en-CA" sz="1100" dirty="0">
                        <a:effectLst/>
                        <a:latin typeface="+mn-lt"/>
                        <a:ea typeface="Calibri" panose="020F0502020204030204" pitchFamily="34" charset="0"/>
                      </a:endParaRPr>
                    </a:p>
                  </a:txBody>
                  <a:tcPr marL="68580" marR="68580" marT="0" marB="0" anchor="ctr">
                    <a:noFill/>
                  </a:tcPr>
                </a:tc>
                <a:extLst>
                  <a:ext uri="{0D108BD9-81ED-4DB2-BD59-A6C34878D82A}">
                    <a16:rowId xmlns:a16="http://schemas.microsoft.com/office/drawing/2014/main" val="2400062122"/>
                  </a:ext>
                </a:extLst>
              </a:tr>
              <a:tr h="345300">
                <a:tc>
                  <a:txBody>
                    <a:bodyPr/>
                    <a:lstStyle/>
                    <a:p>
                      <a:pPr algn="l" fontAlgn="b"/>
                      <a:r>
                        <a:rPr lang="en-CA" sz="1050" u="none" strike="noStrike" dirty="0">
                          <a:effectLst/>
                        </a:rPr>
                        <a:t>   Rideau Lakes</a:t>
                      </a:r>
                      <a:endParaRPr lang="en-CA" sz="1050" b="1" i="0" u="none" strike="noStrike" dirty="0">
                        <a:solidFill>
                          <a:srgbClr val="000000"/>
                        </a:solidFill>
                        <a:effectLst/>
                        <a:latin typeface="Trebuchet MS" panose="020B0603020202020204" pitchFamily="34" charset="0"/>
                      </a:endParaRPr>
                    </a:p>
                  </a:txBody>
                  <a:tcPr marL="7702" marR="7702" marT="7702" marB="0" anchor="ctr"/>
                </a:tc>
                <a:tc>
                  <a:txBody>
                    <a:bodyPr/>
                    <a:lstStyle/>
                    <a:p>
                      <a:pPr algn="ctr" fontAlgn="b"/>
                      <a:r>
                        <a:rPr lang="en-CA" sz="1050" u="none" strike="noStrike" dirty="0">
                          <a:effectLst/>
                        </a:rPr>
                        <a:t>276.48</a:t>
                      </a:r>
                      <a:endParaRPr lang="en-CA" sz="1050" b="0" i="0" u="none" strike="noStrike" dirty="0">
                        <a:solidFill>
                          <a:srgbClr val="000000"/>
                        </a:solidFill>
                        <a:effectLst/>
                        <a:latin typeface="Calibri" panose="020F0502020204030204" pitchFamily="34" charset="0"/>
                      </a:endParaRPr>
                    </a:p>
                  </a:txBody>
                  <a:tcPr marL="7702" marR="7702" marT="7702" marB="0" anchor="ctr"/>
                </a:tc>
                <a:tc>
                  <a:txBody>
                    <a:bodyPr/>
                    <a:lstStyle/>
                    <a:p>
                      <a:pPr algn="ctr" fontAlgn="b"/>
                      <a:r>
                        <a:rPr lang="en-CA" sz="1050" u="none" strike="noStrike" dirty="0">
                          <a:effectLst/>
                        </a:rPr>
                        <a:t>683.20</a:t>
                      </a:r>
                      <a:endParaRPr lang="en-CA" sz="1050" b="0" i="0" u="none" strike="noStrike" dirty="0">
                        <a:solidFill>
                          <a:srgbClr val="000000"/>
                        </a:solidFill>
                        <a:effectLst/>
                        <a:latin typeface="Calibri" panose="020F0502020204030204" pitchFamily="34" charset="0"/>
                      </a:endParaRPr>
                    </a:p>
                  </a:txBody>
                  <a:tcPr marL="7702" marR="7702" marT="7702" marB="0" anchor="ctr"/>
                </a:tc>
                <a:tc>
                  <a:txBody>
                    <a:bodyPr/>
                    <a:lstStyle/>
                    <a:p>
                      <a:pPr algn="ctr" fontAlgn="b"/>
                      <a:r>
                        <a:rPr lang="en-US" sz="1050" b="0" i="0" u="none" strike="noStrike" dirty="0">
                          <a:solidFill>
                            <a:srgbClr val="000000"/>
                          </a:solidFill>
                          <a:effectLst/>
                          <a:latin typeface="Calibri" panose="020F0502020204030204" pitchFamily="34" charset="0"/>
                        </a:rPr>
                        <a:t>5,356.54</a:t>
                      </a:r>
                      <a:endParaRPr lang="en-CA" sz="1050" b="0" i="0" u="none" strike="noStrike" dirty="0">
                        <a:solidFill>
                          <a:srgbClr val="000000"/>
                        </a:solidFill>
                        <a:effectLst/>
                        <a:latin typeface="Calibri" panose="020F0502020204030204" pitchFamily="34" charset="0"/>
                      </a:endParaRPr>
                    </a:p>
                  </a:txBody>
                  <a:tcPr marL="7702" marR="7702" marT="7702" marB="0" anchor="ctr"/>
                </a:tc>
                <a:tc>
                  <a:txBody>
                    <a:bodyPr/>
                    <a:lstStyle/>
                    <a:p>
                      <a:pPr algn="ctr" fontAlgn="b"/>
                      <a:r>
                        <a:rPr lang="en-US" sz="1050" b="0" i="0" u="none" strike="noStrike" dirty="0">
                          <a:solidFill>
                            <a:srgbClr val="000000"/>
                          </a:solidFill>
                          <a:effectLst/>
                          <a:latin typeface="Calibri" panose="020F0502020204030204" pitchFamily="34" charset="0"/>
                        </a:rPr>
                        <a:t>13,236.44</a:t>
                      </a:r>
                      <a:endParaRPr lang="en-CA" sz="1050" b="0" i="0" u="none" strike="noStrike" dirty="0">
                        <a:solidFill>
                          <a:srgbClr val="000000"/>
                        </a:solidFill>
                        <a:effectLst/>
                        <a:latin typeface="Calibri" panose="020F0502020204030204" pitchFamily="34" charset="0"/>
                      </a:endParaRPr>
                    </a:p>
                  </a:txBody>
                  <a:tcPr marL="7702" marR="7702" marT="7702" marB="0" anchor="ctr"/>
                </a:tc>
                <a:tc>
                  <a:txBody>
                    <a:bodyPr/>
                    <a:lstStyle/>
                    <a:p>
                      <a:pPr algn="ctr" fontAlgn="b"/>
                      <a:r>
                        <a:rPr lang="en-CA" sz="1050" u="none" strike="noStrike" dirty="0">
                          <a:effectLst/>
                        </a:rPr>
                        <a:t>5,602.97</a:t>
                      </a:r>
                      <a:endParaRPr lang="en-CA" sz="1050" b="0" i="0" u="none" strike="noStrike" dirty="0">
                        <a:solidFill>
                          <a:srgbClr val="000000"/>
                        </a:solidFill>
                        <a:effectLst/>
                        <a:latin typeface="Calibri" panose="020F0502020204030204" pitchFamily="34" charset="0"/>
                      </a:endParaRPr>
                    </a:p>
                  </a:txBody>
                  <a:tcPr marL="7702" marR="7702" marT="7702" marB="0" anchor="ctr"/>
                </a:tc>
                <a:tc>
                  <a:txBody>
                    <a:bodyPr/>
                    <a:lstStyle/>
                    <a:p>
                      <a:pPr algn="ctr" fontAlgn="b"/>
                      <a:r>
                        <a:rPr lang="en-US" sz="1050" b="0" i="0" u="none" strike="noStrike" dirty="0">
                          <a:solidFill>
                            <a:srgbClr val="000000"/>
                          </a:solidFill>
                          <a:effectLst/>
                          <a:latin typeface="Calibri" panose="020F0502020204030204" pitchFamily="34" charset="0"/>
                        </a:rPr>
                        <a:t>13,845.24</a:t>
                      </a:r>
                      <a:endParaRPr lang="en-CA" sz="1050" b="0" i="0" u="none" strike="noStrike" dirty="0">
                        <a:solidFill>
                          <a:srgbClr val="000000"/>
                        </a:solidFill>
                        <a:effectLst/>
                        <a:latin typeface="Calibri" panose="020F0502020204030204" pitchFamily="34" charset="0"/>
                      </a:endParaRPr>
                    </a:p>
                  </a:txBody>
                  <a:tcPr marL="7702" marR="7702" marT="7702" marB="0" anchor="ctr"/>
                </a:tc>
                <a:tc>
                  <a:txBody>
                    <a:bodyPr/>
                    <a:lstStyle/>
                    <a:p>
                      <a:pPr algn="ctr" fontAlgn="b"/>
                      <a:r>
                        <a:rPr lang="en-US" sz="1050" b="0" i="0" u="none" strike="noStrike" dirty="0">
                          <a:solidFill>
                            <a:srgbClr val="000000"/>
                          </a:solidFill>
                          <a:effectLst/>
                          <a:latin typeface="Calibri" panose="020F0502020204030204" pitchFamily="34" charset="0"/>
                        </a:rPr>
                        <a:t>507.92</a:t>
                      </a:r>
                      <a:endParaRPr lang="en-CA" sz="1050" b="0" i="0" u="none" strike="noStrike" dirty="0">
                        <a:solidFill>
                          <a:srgbClr val="000000"/>
                        </a:solidFill>
                        <a:effectLst/>
                        <a:latin typeface="Calibri" panose="020F0502020204030204" pitchFamily="34" charset="0"/>
                      </a:endParaRPr>
                    </a:p>
                  </a:txBody>
                  <a:tcPr marL="7702" marR="7702" marT="7702" marB="0" anchor="ctr"/>
                </a:tc>
                <a:tc>
                  <a:txBody>
                    <a:bodyPr/>
                    <a:lstStyle/>
                    <a:p>
                      <a:pPr algn="ctr" fontAlgn="b"/>
                      <a:r>
                        <a:rPr lang="en-US" sz="1050" b="0" i="0" u="none" strike="noStrike" dirty="0">
                          <a:solidFill>
                            <a:srgbClr val="000000"/>
                          </a:solidFill>
                          <a:effectLst/>
                          <a:latin typeface="Calibri" panose="020F0502020204030204" pitchFamily="34" charset="0"/>
                        </a:rPr>
                        <a:t>1,255.13</a:t>
                      </a:r>
                      <a:endParaRPr lang="en-CA" sz="1050" b="0" i="0" u="none" strike="noStrike" dirty="0">
                        <a:solidFill>
                          <a:srgbClr val="000000"/>
                        </a:solidFill>
                        <a:effectLst/>
                        <a:latin typeface="Calibri" panose="020F0502020204030204" pitchFamily="34" charset="0"/>
                      </a:endParaRPr>
                    </a:p>
                  </a:txBody>
                  <a:tcPr marL="7702" marR="7702" marT="7702" marB="0" anchor="ctr"/>
                </a:tc>
                <a:tc>
                  <a:txBody>
                    <a:bodyPr/>
                    <a:lstStyle/>
                    <a:p>
                      <a:pPr algn="ctr" fontAlgn="b"/>
                      <a:r>
                        <a:rPr lang="en-US" sz="1050" b="0" i="0" u="none" strike="noStrike" dirty="0">
                          <a:solidFill>
                            <a:srgbClr val="000000"/>
                          </a:solidFill>
                          <a:effectLst/>
                          <a:latin typeface="Calibri" panose="020F0502020204030204" pitchFamily="34" charset="0"/>
                        </a:rPr>
                        <a:t>276.50</a:t>
                      </a:r>
                      <a:endParaRPr lang="en-CA" sz="1050" b="0" i="0" u="none" strike="noStrike" dirty="0">
                        <a:solidFill>
                          <a:srgbClr val="000000"/>
                        </a:solidFill>
                        <a:effectLst/>
                        <a:latin typeface="Calibri" panose="020F0502020204030204" pitchFamily="34" charset="0"/>
                      </a:endParaRPr>
                    </a:p>
                  </a:txBody>
                  <a:tcPr marL="7702" marR="7702" marT="7702" marB="0" anchor="ctr"/>
                </a:tc>
                <a:tc>
                  <a:txBody>
                    <a:bodyPr/>
                    <a:lstStyle/>
                    <a:p>
                      <a:pPr algn="ctr" fontAlgn="b"/>
                      <a:r>
                        <a:rPr lang="en-US" sz="1050" b="0" i="0" u="none" strike="noStrike" dirty="0">
                          <a:solidFill>
                            <a:srgbClr val="000000"/>
                          </a:solidFill>
                          <a:effectLst/>
                          <a:latin typeface="Calibri" panose="020F0502020204030204" pitchFamily="34" charset="0"/>
                        </a:rPr>
                        <a:t>683.23</a:t>
                      </a:r>
                      <a:endParaRPr lang="en-CA" sz="1050" b="0" i="0" u="none" strike="noStrike" dirty="0">
                        <a:solidFill>
                          <a:srgbClr val="000000"/>
                        </a:solidFill>
                        <a:effectLst/>
                        <a:latin typeface="Calibri" panose="020F0502020204030204" pitchFamily="34" charset="0"/>
                      </a:endParaRPr>
                    </a:p>
                  </a:txBody>
                  <a:tcPr marL="7702" marR="7702" marT="7702" marB="0" anchor="ctr"/>
                </a:tc>
                <a:tc>
                  <a:txBody>
                    <a:bodyPr/>
                    <a:lstStyle/>
                    <a:p>
                      <a:pPr algn="ctr"/>
                      <a:r>
                        <a:rPr lang="en-US" sz="1100" dirty="0">
                          <a:effectLst/>
                          <a:latin typeface="+mn-lt"/>
                          <a:ea typeface="Calibri" panose="020F0502020204030204" pitchFamily="34" charset="0"/>
                        </a:rPr>
                        <a:t>7,871.76</a:t>
                      </a:r>
                      <a:endParaRPr lang="en-CA" sz="1100" dirty="0">
                        <a:effectLst/>
                        <a:latin typeface="+mn-lt"/>
                        <a:ea typeface="Calibri" panose="020F0502020204030204" pitchFamily="34" charset="0"/>
                      </a:endParaRPr>
                    </a:p>
                  </a:txBody>
                  <a:tcPr marL="68580" marR="68580" marT="0" marB="0" anchor="ctr"/>
                </a:tc>
                <a:tc>
                  <a:txBody>
                    <a:bodyPr/>
                    <a:lstStyle/>
                    <a:p>
                      <a:pPr algn="ctr"/>
                      <a:r>
                        <a:rPr lang="en-US" sz="1100" dirty="0">
                          <a:effectLst/>
                          <a:latin typeface="+mn-lt"/>
                          <a:ea typeface="Calibri" panose="020F0502020204030204" pitchFamily="34" charset="0"/>
                        </a:rPr>
                        <a:t>19,451.54</a:t>
                      </a:r>
                      <a:endParaRPr lang="en-CA" sz="1100" dirty="0">
                        <a:effectLst/>
                        <a:latin typeface="+mn-lt"/>
                        <a:ea typeface="Calibri" panose="020F0502020204030204" pitchFamily="34" charset="0"/>
                      </a:endParaRPr>
                    </a:p>
                  </a:txBody>
                  <a:tcPr marL="68580" marR="68580" marT="0" marB="0" anchor="ctr"/>
                </a:tc>
                <a:extLst>
                  <a:ext uri="{0D108BD9-81ED-4DB2-BD59-A6C34878D82A}">
                    <a16:rowId xmlns:a16="http://schemas.microsoft.com/office/drawing/2014/main" val="2482844618"/>
                  </a:ext>
                </a:extLst>
              </a:tr>
              <a:tr h="345300">
                <a:tc>
                  <a:txBody>
                    <a:bodyPr/>
                    <a:lstStyle/>
                    <a:p>
                      <a:pPr algn="r" fontAlgn="b"/>
                      <a:r>
                        <a:rPr lang="en-US" sz="1050" b="1" i="0" u="none" strike="noStrike" dirty="0">
                          <a:solidFill>
                            <a:srgbClr val="000000"/>
                          </a:solidFill>
                          <a:effectLst/>
                          <a:latin typeface="Trebuchet MS" panose="020B0603020202020204" pitchFamily="34" charset="0"/>
                        </a:rPr>
                        <a:t>TOTALS:</a:t>
                      </a:r>
                      <a:endParaRPr lang="en-CA" sz="1050" b="1" i="0" u="none" strike="noStrike" dirty="0">
                        <a:solidFill>
                          <a:srgbClr val="000000"/>
                        </a:solidFill>
                        <a:effectLst/>
                        <a:latin typeface="Trebuchet MS" panose="020B0603020202020204" pitchFamily="34" charset="0"/>
                      </a:endParaRPr>
                    </a:p>
                  </a:txBody>
                  <a:tcPr marL="7702" marR="7702" marT="7702" marB="0" anchor="ctr"/>
                </a:tc>
                <a:tc>
                  <a:txBody>
                    <a:bodyPr/>
                    <a:lstStyle/>
                    <a:p>
                      <a:pPr algn="ctr" fontAlgn="b"/>
                      <a:r>
                        <a:rPr lang="en-CA" sz="1050" b="1" u="none" strike="noStrike" dirty="0">
                          <a:effectLst/>
                        </a:rPr>
                        <a:t>2,922.89</a:t>
                      </a:r>
                      <a:endParaRPr lang="en-CA" sz="1050" b="1" i="0" u="none" strike="noStrike" dirty="0">
                        <a:solidFill>
                          <a:srgbClr val="000000"/>
                        </a:solidFill>
                        <a:effectLst/>
                        <a:latin typeface="Calibri" panose="020F0502020204030204" pitchFamily="34" charset="0"/>
                      </a:endParaRPr>
                    </a:p>
                  </a:txBody>
                  <a:tcPr marL="7702" marR="7702" marT="7702" marB="0" anchor="ctr"/>
                </a:tc>
                <a:tc>
                  <a:txBody>
                    <a:bodyPr/>
                    <a:lstStyle/>
                    <a:p>
                      <a:pPr algn="ctr" fontAlgn="b"/>
                      <a:r>
                        <a:rPr lang="en-CA" sz="1050" b="1" u="none" strike="noStrike" dirty="0">
                          <a:effectLst/>
                        </a:rPr>
                        <a:t>7,222.64</a:t>
                      </a:r>
                      <a:endParaRPr lang="en-CA" sz="1050" b="1" i="0" u="none" strike="noStrike" dirty="0">
                        <a:solidFill>
                          <a:srgbClr val="000000"/>
                        </a:solidFill>
                        <a:effectLst/>
                        <a:latin typeface="Calibri" panose="020F0502020204030204" pitchFamily="34" charset="0"/>
                      </a:endParaRPr>
                    </a:p>
                  </a:txBody>
                  <a:tcPr marL="7702" marR="7702" marT="7702" marB="0" anchor="ctr"/>
                </a:tc>
                <a:tc>
                  <a:txBody>
                    <a:bodyPr/>
                    <a:lstStyle/>
                    <a:p>
                      <a:pPr algn="ctr" fontAlgn="b"/>
                      <a:r>
                        <a:rPr lang="en-CA" sz="1050" b="1" u="none" strike="noStrike" dirty="0">
                          <a:effectLst/>
                        </a:rPr>
                        <a:t>20,957.93</a:t>
                      </a:r>
                      <a:endParaRPr lang="en-CA" sz="1050" b="1" i="0" u="none" strike="noStrike" dirty="0">
                        <a:solidFill>
                          <a:srgbClr val="000000"/>
                        </a:solidFill>
                        <a:effectLst/>
                        <a:latin typeface="Calibri" panose="020F0502020204030204" pitchFamily="34" charset="0"/>
                      </a:endParaRPr>
                    </a:p>
                  </a:txBody>
                  <a:tcPr marL="7702" marR="7702" marT="7702" marB="0" anchor="ctr"/>
                </a:tc>
                <a:tc>
                  <a:txBody>
                    <a:bodyPr/>
                    <a:lstStyle/>
                    <a:p>
                      <a:pPr algn="ctr" fontAlgn="b"/>
                      <a:r>
                        <a:rPr lang="en-CA" sz="1050" b="1" u="none" strike="noStrike" dirty="0">
                          <a:effectLst/>
                        </a:rPr>
                        <a:t>51,788.53</a:t>
                      </a:r>
                      <a:endParaRPr lang="en-CA" sz="1050" b="1" i="0" u="none" strike="noStrike" dirty="0">
                        <a:solidFill>
                          <a:srgbClr val="000000"/>
                        </a:solidFill>
                        <a:effectLst/>
                        <a:latin typeface="Calibri" panose="020F0502020204030204" pitchFamily="34" charset="0"/>
                      </a:endParaRPr>
                    </a:p>
                  </a:txBody>
                  <a:tcPr marL="7702" marR="7702" marT="7702" marB="0" anchor="ctr"/>
                </a:tc>
                <a:tc>
                  <a:txBody>
                    <a:bodyPr/>
                    <a:lstStyle/>
                    <a:p>
                      <a:pPr algn="ctr" fontAlgn="b"/>
                      <a:r>
                        <a:rPr lang="en-US" sz="1050" b="1" i="0" u="none" strike="noStrike" dirty="0">
                          <a:solidFill>
                            <a:srgbClr val="000000"/>
                          </a:solidFill>
                          <a:effectLst/>
                          <a:latin typeface="Calibri" panose="020F0502020204030204" pitchFamily="34" charset="0"/>
                        </a:rPr>
                        <a:t>28,864.54</a:t>
                      </a:r>
                      <a:endParaRPr lang="en-CA" sz="1050" b="1" i="0" u="none" strike="noStrike" dirty="0">
                        <a:solidFill>
                          <a:srgbClr val="000000"/>
                        </a:solidFill>
                        <a:effectLst/>
                        <a:latin typeface="Calibri" panose="020F0502020204030204" pitchFamily="34" charset="0"/>
                      </a:endParaRPr>
                    </a:p>
                  </a:txBody>
                  <a:tcPr marL="7702" marR="7702" marT="7702" marB="0" anchor="ctr"/>
                </a:tc>
                <a:tc>
                  <a:txBody>
                    <a:bodyPr/>
                    <a:lstStyle/>
                    <a:p>
                      <a:pPr algn="ctr" fontAlgn="b"/>
                      <a:r>
                        <a:rPr lang="en-US" sz="1050" b="1" i="0" u="none" strike="noStrike" dirty="0">
                          <a:solidFill>
                            <a:srgbClr val="000000"/>
                          </a:solidFill>
                          <a:effectLst/>
                          <a:latin typeface="Calibri" panose="020F0502020204030204" pitchFamily="34" charset="0"/>
                        </a:rPr>
                        <a:t>71,325.86</a:t>
                      </a:r>
                      <a:endParaRPr lang="en-CA" sz="1050" b="1" i="0" u="none" strike="noStrike" dirty="0">
                        <a:solidFill>
                          <a:srgbClr val="000000"/>
                        </a:solidFill>
                        <a:effectLst/>
                        <a:latin typeface="Calibri" panose="020F0502020204030204" pitchFamily="34" charset="0"/>
                      </a:endParaRPr>
                    </a:p>
                  </a:txBody>
                  <a:tcPr marL="7702" marR="7702" marT="7702" marB="0" anchor="ctr"/>
                </a:tc>
                <a:tc>
                  <a:txBody>
                    <a:bodyPr/>
                    <a:lstStyle/>
                    <a:p>
                      <a:pPr algn="ctr" fontAlgn="b"/>
                      <a:r>
                        <a:rPr lang="en-US" sz="1050" b="1" i="0" u="none" strike="noStrike" dirty="0">
                          <a:solidFill>
                            <a:srgbClr val="000000"/>
                          </a:solidFill>
                          <a:effectLst/>
                          <a:latin typeface="Calibri" panose="020F0502020204030204" pitchFamily="34" charset="0"/>
                        </a:rPr>
                        <a:t>3,530.11</a:t>
                      </a:r>
                      <a:endParaRPr lang="en-CA" sz="1050" b="1" i="0" u="none" strike="noStrike" dirty="0">
                        <a:solidFill>
                          <a:srgbClr val="000000"/>
                        </a:solidFill>
                        <a:effectLst/>
                        <a:latin typeface="Calibri" panose="020F0502020204030204" pitchFamily="34" charset="0"/>
                      </a:endParaRPr>
                    </a:p>
                  </a:txBody>
                  <a:tcPr marL="7702" marR="7702" marT="7702" marB="0" anchor="ctr"/>
                </a:tc>
                <a:tc>
                  <a:txBody>
                    <a:bodyPr/>
                    <a:lstStyle/>
                    <a:p>
                      <a:pPr algn="ctr" fontAlgn="b"/>
                      <a:r>
                        <a:rPr lang="en-US" sz="1050" b="1" i="0" u="none" strike="noStrike" dirty="0">
                          <a:solidFill>
                            <a:srgbClr val="000000"/>
                          </a:solidFill>
                          <a:effectLst/>
                          <a:latin typeface="Calibri" panose="020F0502020204030204" pitchFamily="34" charset="0"/>
                        </a:rPr>
                        <a:t>8,723.13</a:t>
                      </a:r>
                      <a:endParaRPr lang="en-CA" sz="1050" b="1" i="0" u="none" strike="noStrike" dirty="0">
                        <a:solidFill>
                          <a:srgbClr val="000000"/>
                        </a:solidFill>
                        <a:effectLst/>
                        <a:latin typeface="Calibri" panose="020F0502020204030204" pitchFamily="34" charset="0"/>
                      </a:endParaRPr>
                    </a:p>
                  </a:txBody>
                  <a:tcPr marL="7702" marR="7702" marT="7702" marB="0" anchor="ctr"/>
                </a:tc>
                <a:tc>
                  <a:txBody>
                    <a:bodyPr/>
                    <a:lstStyle/>
                    <a:p>
                      <a:pPr algn="ctr" fontAlgn="b"/>
                      <a:r>
                        <a:rPr lang="en-US" sz="1050" b="1" i="0" u="none" strike="noStrike" dirty="0">
                          <a:solidFill>
                            <a:srgbClr val="000000"/>
                          </a:solidFill>
                          <a:effectLst/>
                          <a:latin typeface="Calibri" panose="020F0502020204030204" pitchFamily="34" charset="0"/>
                        </a:rPr>
                        <a:t>1,400.54</a:t>
                      </a:r>
                      <a:endParaRPr lang="en-CA" sz="1050" b="1" i="0" u="none" strike="noStrike" dirty="0">
                        <a:solidFill>
                          <a:srgbClr val="000000"/>
                        </a:solidFill>
                        <a:effectLst/>
                        <a:latin typeface="Calibri" panose="020F0502020204030204" pitchFamily="34" charset="0"/>
                      </a:endParaRPr>
                    </a:p>
                  </a:txBody>
                  <a:tcPr marL="7702" marR="7702" marT="7702" marB="0" anchor="ctr"/>
                </a:tc>
                <a:tc>
                  <a:txBody>
                    <a:bodyPr/>
                    <a:lstStyle/>
                    <a:p>
                      <a:pPr algn="ctr" fontAlgn="b"/>
                      <a:r>
                        <a:rPr lang="en-US" sz="1050" b="1" i="0" u="none" strike="noStrike" dirty="0">
                          <a:solidFill>
                            <a:srgbClr val="000000"/>
                          </a:solidFill>
                          <a:effectLst/>
                          <a:latin typeface="Calibri" panose="020F0502020204030204" pitchFamily="34" charset="0"/>
                        </a:rPr>
                        <a:t>3,460.80</a:t>
                      </a:r>
                      <a:endParaRPr lang="en-CA" sz="1050" b="1" i="0" u="none" strike="noStrike" dirty="0">
                        <a:solidFill>
                          <a:srgbClr val="000000"/>
                        </a:solidFill>
                        <a:effectLst/>
                        <a:latin typeface="Calibri" panose="020F0502020204030204" pitchFamily="34" charset="0"/>
                      </a:endParaRPr>
                    </a:p>
                  </a:txBody>
                  <a:tcPr marL="7702" marR="7702" marT="7702" marB="0" anchor="ctr"/>
                </a:tc>
                <a:tc>
                  <a:txBody>
                    <a:bodyPr/>
                    <a:lstStyle/>
                    <a:p>
                      <a:pPr algn="ctr"/>
                      <a:r>
                        <a:rPr lang="en-US" sz="1100" b="1" dirty="0">
                          <a:solidFill>
                            <a:srgbClr val="000000"/>
                          </a:solidFill>
                          <a:effectLst/>
                          <a:latin typeface="+mn-lt"/>
                          <a:ea typeface="Calibri" panose="020F0502020204030204" pitchFamily="34" charset="0"/>
                        </a:rPr>
                        <a:t>6</a:t>
                      </a:r>
                      <a:r>
                        <a:rPr lang="en-CA" sz="1100" b="1" dirty="0">
                          <a:solidFill>
                            <a:srgbClr val="000000"/>
                          </a:solidFill>
                          <a:effectLst/>
                          <a:latin typeface="+mn-lt"/>
                          <a:ea typeface="Calibri" panose="020F0502020204030204" pitchFamily="34" charset="0"/>
                        </a:rPr>
                        <a:t>0,770.87</a:t>
                      </a:r>
                      <a:endParaRPr lang="en-CA" sz="1100" dirty="0">
                        <a:effectLst/>
                        <a:latin typeface="+mn-lt"/>
                        <a:ea typeface="Calibri" panose="020F0502020204030204" pitchFamily="34" charset="0"/>
                      </a:endParaRPr>
                    </a:p>
                  </a:txBody>
                  <a:tcPr marL="68580" marR="68580" marT="0" marB="0" anchor="ctr"/>
                </a:tc>
                <a:tc>
                  <a:txBody>
                    <a:bodyPr/>
                    <a:lstStyle/>
                    <a:p>
                      <a:pPr algn="ctr"/>
                      <a:r>
                        <a:rPr lang="en-US" sz="1100" b="1" dirty="0">
                          <a:effectLst/>
                          <a:latin typeface="+mn-lt"/>
                          <a:ea typeface="Calibri" panose="020F0502020204030204" pitchFamily="34" charset="0"/>
                        </a:rPr>
                        <a:t>150,168.06</a:t>
                      </a:r>
                      <a:endParaRPr lang="en-CA" sz="1100" b="1" dirty="0">
                        <a:effectLst/>
                        <a:latin typeface="+mn-lt"/>
                        <a:ea typeface="Calibri" panose="020F0502020204030204" pitchFamily="34" charset="0"/>
                      </a:endParaRPr>
                    </a:p>
                  </a:txBody>
                  <a:tcPr marL="68580" marR="68580" marT="0" marB="0" anchor="ctr"/>
                </a:tc>
                <a:extLst>
                  <a:ext uri="{0D108BD9-81ED-4DB2-BD59-A6C34878D82A}">
                    <a16:rowId xmlns:a16="http://schemas.microsoft.com/office/drawing/2014/main" val="843008191"/>
                  </a:ext>
                </a:extLst>
              </a:tr>
            </a:tbl>
          </a:graphicData>
        </a:graphic>
      </p:graphicFrame>
      <p:cxnSp>
        <p:nvCxnSpPr>
          <p:cNvPr id="6" name="Straight Arrow Connector 5">
            <a:extLst>
              <a:ext uri="{FF2B5EF4-FFF2-40B4-BE49-F238E27FC236}">
                <a16:creationId xmlns:a16="http://schemas.microsoft.com/office/drawing/2014/main" id="{247AA8D5-3656-0535-0CEE-1B1CF9B8F793}"/>
              </a:ext>
            </a:extLst>
          </p:cNvPr>
          <p:cNvCxnSpPr/>
          <p:nvPr/>
        </p:nvCxnSpPr>
        <p:spPr>
          <a:xfrm>
            <a:off x="6840072" y="1195761"/>
            <a:ext cx="0" cy="4631299"/>
          </a:xfrm>
          <a:prstGeom prst="straightConnector1">
            <a:avLst/>
          </a:prstGeom>
          <a:ln w="19050">
            <a:tailEnd type="triangle"/>
          </a:ln>
        </p:spPr>
        <p:style>
          <a:lnRef idx="1">
            <a:schemeClr val="accent5"/>
          </a:lnRef>
          <a:fillRef idx="0">
            <a:schemeClr val="accent5"/>
          </a:fillRef>
          <a:effectRef idx="0">
            <a:schemeClr val="accent5"/>
          </a:effectRef>
          <a:fontRef idx="minor">
            <a:schemeClr val="tx1"/>
          </a:fontRef>
        </p:style>
      </p:cxnSp>
      <p:sp>
        <p:nvSpPr>
          <p:cNvPr id="8" name="TextBox 7">
            <a:extLst>
              <a:ext uri="{FF2B5EF4-FFF2-40B4-BE49-F238E27FC236}">
                <a16:creationId xmlns:a16="http://schemas.microsoft.com/office/drawing/2014/main" id="{9BAF3FDE-6890-2773-5028-1102990E2025}"/>
              </a:ext>
            </a:extLst>
          </p:cNvPr>
          <p:cNvSpPr txBox="1"/>
          <p:nvPr/>
        </p:nvSpPr>
        <p:spPr>
          <a:xfrm>
            <a:off x="6873018" y="5671197"/>
            <a:ext cx="3041948" cy="307777"/>
          </a:xfrm>
          <a:prstGeom prst="rect">
            <a:avLst/>
          </a:prstGeom>
          <a:noFill/>
        </p:spPr>
        <p:txBody>
          <a:bodyPr wrap="square" rtlCol="0">
            <a:spAutoFit/>
          </a:bodyPr>
          <a:lstStyle/>
          <a:p>
            <a:pPr algn="ctr"/>
            <a:r>
              <a:rPr lang="en-US" sz="1400" dirty="0">
                <a:solidFill>
                  <a:srgbClr val="0070C0"/>
                </a:solidFill>
              </a:rPr>
              <a:t>Individual consultation refinements</a:t>
            </a:r>
            <a:endParaRPr lang="en-CA" sz="1400" dirty="0">
              <a:solidFill>
                <a:srgbClr val="0070C0"/>
              </a:solidFill>
            </a:endParaRPr>
          </a:p>
        </p:txBody>
      </p:sp>
      <p:cxnSp>
        <p:nvCxnSpPr>
          <p:cNvPr id="10" name="Straight Arrow Connector 9">
            <a:extLst>
              <a:ext uri="{FF2B5EF4-FFF2-40B4-BE49-F238E27FC236}">
                <a16:creationId xmlns:a16="http://schemas.microsoft.com/office/drawing/2014/main" id="{C63432BE-495C-52D8-A705-42370BF38408}"/>
              </a:ext>
            </a:extLst>
          </p:cNvPr>
          <p:cNvCxnSpPr/>
          <p:nvPr/>
        </p:nvCxnSpPr>
        <p:spPr>
          <a:xfrm>
            <a:off x="9914964" y="1195761"/>
            <a:ext cx="0" cy="4631299"/>
          </a:xfrm>
          <a:prstGeom prst="straightConnector1">
            <a:avLst/>
          </a:prstGeom>
          <a:ln w="19050">
            <a:tailEnd type="triangle"/>
          </a:ln>
        </p:spPr>
        <p:style>
          <a:lnRef idx="1">
            <a:schemeClr val="accent5"/>
          </a:lnRef>
          <a:fillRef idx="0">
            <a:schemeClr val="accent5"/>
          </a:fillRef>
          <a:effectRef idx="0">
            <a:schemeClr val="accent5"/>
          </a:effectRef>
          <a:fontRef idx="minor">
            <a:schemeClr val="tx1"/>
          </a:fontRef>
        </p:style>
      </p:cxnSp>
      <p:cxnSp>
        <p:nvCxnSpPr>
          <p:cNvPr id="11" name="Straight Arrow Connector 10">
            <a:extLst>
              <a:ext uri="{FF2B5EF4-FFF2-40B4-BE49-F238E27FC236}">
                <a16:creationId xmlns:a16="http://schemas.microsoft.com/office/drawing/2014/main" id="{A03C54BB-3F50-AD31-6748-CF9ED6CC32F8}"/>
              </a:ext>
            </a:extLst>
          </p:cNvPr>
          <p:cNvCxnSpPr/>
          <p:nvPr/>
        </p:nvCxnSpPr>
        <p:spPr>
          <a:xfrm>
            <a:off x="10013577" y="1195760"/>
            <a:ext cx="0" cy="4631299"/>
          </a:xfrm>
          <a:prstGeom prst="straightConnector1">
            <a:avLst/>
          </a:prstGeom>
          <a:ln w="19050">
            <a:tailEnd type="triangle"/>
          </a:ln>
        </p:spPr>
        <p:style>
          <a:lnRef idx="1">
            <a:schemeClr val="accent6"/>
          </a:lnRef>
          <a:fillRef idx="0">
            <a:schemeClr val="accent6"/>
          </a:fillRef>
          <a:effectRef idx="0">
            <a:schemeClr val="accent6"/>
          </a:effectRef>
          <a:fontRef idx="minor">
            <a:schemeClr val="tx1"/>
          </a:fontRef>
        </p:style>
      </p:cxnSp>
      <p:cxnSp>
        <p:nvCxnSpPr>
          <p:cNvPr id="12" name="Straight Arrow Connector 11">
            <a:extLst>
              <a:ext uri="{FF2B5EF4-FFF2-40B4-BE49-F238E27FC236}">
                <a16:creationId xmlns:a16="http://schemas.microsoft.com/office/drawing/2014/main" id="{31BD7502-8F39-990D-E86F-3B29B7FC67ED}"/>
              </a:ext>
            </a:extLst>
          </p:cNvPr>
          <p:cNvCxnSpPr/>
          <p:nvPr/>
        </p:nvCxnSpPr>
        <p:spPr>
          <a:xfrm>
            <a:off x="11567611" y="1195759"/>
            <a:ext cx="0" cy="4631299"/>
          </a:xfrm>
          <a:prstGeom prst="straightConnector1">
            <a:avLst/>
          </a:prstGeom>
          <a:ln w="19050">
            <a:tailEnd type="triangle"/>
          </a:ln>
        </p:spPr>
        <p:style>
          <a:lnRef idx="1">
            <a:schemeClr val="accent6"/>
          </a:lnRef>
          <a:fillRef idx="0">
            <a:schemeClr val="accent6"/>
          </a:fillRef>
          <a:effectRef idx="0">
            <a:schemeClr val="accent6"/>
          </a:effectRef>
          <a:fontRef idx="minor">
            <a:schemeClr val="tx1"/>
          </a:fontRef>
        </p:style>
      </p:cxnSp>
      <p:cxnSp>
        <p:nvCxnSpPr>
          <p:cNvPr id="13" name="Straight Arrow Connector 12">
            <a:extLst>
              <a:ext uri="{FF2B5EF4-FFF2-40B4-BE49-F238E27FC236}">
                <a16:creationId xmlns:a16="http://schemas.microsoft.com/office/drawing/2014/main" id="{8F39C725-C2DF-58BC-5460-8F1EA1604526}"/>
              </a:ext>
            </a:extLst>
          </p:cNvPr>
          <p:cNvCxnSpPr/>
          <p:nvPr/>
        </p:nvCxnSpPr>
        <p:spPr>
          <a:xfrm>
            <a:off x="6741461" y="1195758"/>
            <a:ext cx="0" cy="4631299"/>
          </a:xfrm>
          <a:prstGeom prst="straightConnector1">
            <a:avLst/>
          </a:prstGeom>
          <a:ln w="19050">
            <a:solidFill>
              <a:schemeClr val="accent1">
                <a:lumMod val="50000"/>
              </a:schemeClr>
            </a:solidFill>
            <a:tailEnd type="triangle"/>
          </a:ln>
        </p:spPr>
        <p:style>
          <a:lnRef idx="1">
            <a:schemeClr val="accent5"/>
          </a:lnRef>
          <a:fillRef idx="0">
            <a:schemeClr val="accent5"/>
          </a:fillRef>
          <a:effectRef idx="0">
            <a:schemeClr val="accent5"/>
          </a:effectRef>
          <a:fontRef idx="minor">
            <a:schemeClr val="tx1"/>
          </a:fontRef>
        </p:style>
      </p:cxnSp>
      <p:cxnSp>
        <p:nvCxnSpPr>
          <p:cNvPr id="15" name="Straight Arrow Connector 14">
            <a:extLst>
              <a:ext uri="{FF2B5EF4-FFF2-40B4-BE49-F238E27FC236}">
                <a16:creationId xmlns:a16="http://schemas.microsoft.com/office/drawing/2014/main" id="{5BD73270-0CB8-AC69-A128-D7EA7CE21ACA}"/>
              </a:ext>
            </a:extLst>
          </p:cNvPr>
          <p:cNvCxnSpPr/>
          <p:nvPr/>
        </p:nvCxnSpPr>
        <p:spPr>
          <a:xfrm>
            <a:off x="624390" y="1195758"/>
            <a:ext cx="0" cy="4631299"/>
          </a:xfrm>
          <a:prstGeom prst="straightConnector1">
            <a:avLst/>
          </a:prstGeom>
          <a:ln w="19050">
            <a:solidFill>
              <a:schemeClr val="accent1">
                <a:lumMod val="50000"/>
              </a:schemeClr>
            </a:solidFill>
            <a:tailEnd type="triangle"/>
          </a:ln>
        </p:spPr>
        <p:style>
          <a:lnRef idx="1">
            <a:schemeClr val="accent5"/>
          </a:lnRef>
          <a:fillRef idx="0">
            <a:schemeClr val="accent5"/>
          </a:fillRef>
          <a:effectRef idx="0">
            <a:schemeClr val="accent5"/>
          </a:effectRef>
          <a:fontRef idx="minor">
            <a:schemeClr val="tx1"/>
          </a:fontRef>
        </p:style>
      </p:cxnSp>
      <p:sp>
        <p:nvSpPr>
          <p:cNvPr id="16" name="TextBox 15">
            <a:extLst>
              <a:ext uri="{FF2B5EF4-FFF2-40B4-BE49-F238E27FC236}">
                <a16:creationId xmlns:a16="http://schemas.microsoft.com/office/drawing/2014/main" id="{C9416923-8D61-6239-0A2B-5DB87D58301E}"/>
              </a:ext>
            </a:extLst>
          </p:cNvPr>
          <p:cNvSpPr txBox="1"/>
          <p:nvPr/>
        </p:nvSpPr>
        <p:spPr>
          <a:xfrm>
            <a:off x="723001" y="5672661"/>
            <a:ext cx="5985515" cy="307777"/>
          </a:xfrm>
          <a:prstGeom prst="rect">
            <a:avLst/>
          </a:prstGeom>
          <a:noFill/>
        </p:spPr>
        <p:txBody>
          <a:bodyPr wrap="square" rtlCol="0">
            <a:spAutoFit/>
          </a:bodyPr>
          <a:lstStyle/>
          <a:p>
            <a:pPr algn="ctr"/>
            <a:r>
              <a:rPr lang="en-US" sz="1400" dirty="0">
                <a:solidFill>
                  <a:schemeClr val="accent1">
                    <a:lumMod val="50000"/>
                  </a:schemeClr>
                </a:solidFill>
              </a:rPr>
              <a:t>Original Draft Recommended System based on LEAR and first round refinements</a:t>
            </a:r>
            <a:endParaRPr lang="en-CA" sz="1400" dirty="0">
              <a:solidFill>
                <a:schemeClr val="accent1">
                  <a:lumMod val="50000"/>
                </a:schemeClr>
              </a:solidFill>
            </a:endParaRPr>
          </a:p>
        </p:txBody>
      </p:sp>
      <p:sp>
        <p:nvSpPr>
          <p:cNvPr id="17" name="TextBox 16">
            <a:extLst>
              <a:ext uri="{FF2B5EF4-FFF2-40B4-BE49-F238E27FC236}">
                <a16:creationId xmlns:a16="http://schemas.microsoft.com/office/drawing/2014/main" id="{019596B3-5571-22E4-F7AE-EBC8096ADC2A}"/>
              </a:ext>
            </a:extLst>
          </p:cNvPr>
          <p:cNvSpPr txBox="1"/>
          <p:nvPr/>
        </p:nvSpPr>
        <p:spPr>
          <a:xfrm>
            <a:off x="9928974" y="5652782"/>
            <a:ext cx="1638636" cy="600164"/>
          </a:xfrm>
          <a:prstGeom prst="rect">
            <a:avLst/>
          </a:prstGeom>
          <a:noFill/>
        </p:spPr>
        <p:txBody>
          <a:bodyPr wrap="square" rtlCol="0">
            <a:spAutoFit/>
          </a:bodyPr>
          <a:lstStyle/>
          <a:p>
            <a:pPr algn="ctr"/>
            <a:r>
              <a:rPr lang="en-US" sz="1100" dirty="0">
                <a:solidFill>
                  <a:schemeClr val="accent6">
                    <a:lumMod val="75000"/>
                  </a:schemeClr>
                </a:solidFill>
              </a:rPr>
              <a:t>Current / Draft Final Agricultural Area Designation </a:t>
            </a:r>
            <a:endParaRPr lang="en-CA" sz="1100" dirty="0">
              <a:solidFill>
                <a:schemeClr val="accent6">
                  <a:lumMod val="75000"/>
                </a:schemeClr>
              </a:solidFill>
            </a:endParaRPr>
          </a:p>
        </p:txBody>
      </p:sp>
    </p:spTree>
    <p:extLst>
      <p:ext uri="{BB962C8B-B14F-4D97-AF65-F5344CB8AC3E}">
        <p14:creationId xmlns:p14="http://schemas.microsoft.com/office/powerpoint/2010/main" val="3942474577"/>
      </p:ext>
    </p:extLst>
  </p:cSld>
  <p:clrMapOvr>
    <a:masterClrMapping/>
  </p:clrMapOvr>
</p:sld>
</file>

<file path=ppt/theme/theme1.xml><?xml version="1.0" encoding="utf-8"?>
<a:theme xmlns:a="http://schemas.openxmlformats.org/drawingml/2006/main" name="Office Theme">
  <a:themeElements>
    <a:clrScheme name="Minimalist Presentation">
      <a:dk1>
        <a:sysClr val="windowText" lastClr="000000"/>
      </a:dk1>
      <a:lt1>
        <a:sysClr val="window" lastClr="FFFFFF"/>
      </a:lt1>
      <a:dk2>
        <a:srgbClr val="ABABAB"/>
      </a:dk2>
      <a:lt2>
        <a:srgbClr val="F2F1EE"/>
      </a:lt2>
      <a:accent1>
        <a:srgbClr val="D8D2CD"/>
      </a:accent1>
      <a:accent2>
        <a:srgbClr val="C0C9C2"/>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nimalist color presentation_Win32_LW_v2.potx" id="{B7F4C684-7BE5-4BD8-BEBE-7F207A45F474}" vid="{9091DE1E-F617-4C59-950B-F96736B889D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0976319-4513-485C-AD3A-E56C39927A38}">
  <ds:schemaRefs>
    <ds:schemaRef ds:uri="http://schemas.microsoft.com/office/2006/metadata/properties"/>
    <ds:schemaRef ds:uri="16c05727-aa75-4e4a-9b5f-8a80a1165891"/>
    <ds:schemaRef ds:uri="http://schemas.microsoft.com/office/infopath/2007/PartnerControls"/>
    <ds:schemaRef ds:uri="http://schemas.microsoft.com/office/2006/documentManagement/types"/>
    <ds:schemaRef ds:uri="http://purl.org/dc/terms/"/>
    <ds:schemaRef ds:uri="71af3243-3dd4-4a8d-8c0d-dd76da1f02a5"/>
    <ds:schemaRef ds:uri="http://purl.org/dc/elements/1.1/"/>
    <ds:schemaRef ds:uri="http://purl.org/dc/dcmitype/"/>
    <ds:schemaRef ds:uri="http://www.w3.org/XML/1998/namespace"/>
    <ds:schemaRef ds:uri="http://schemas.openxmlformats.org/package/2006/metadata/core-properties"/>
  </ds:schemaRefs>
</ds:datastoreItem>
</file>

<file path=customXml/itemProps2.xml><?xml version="1.0" encoding="utf-8"?>
<ds:datastoreItem xmlns:ds="http://schemas.openxmlformats.org/officeDocument/2006/customXml" ds:itemID="{6A1B7BBB-8F46-4BA8-85EC-2ECC1D2E32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3A10211-FBDE-44DA-8AD6-29E596B2975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{478D6BC1-FBDE-4FA1-ABBF-4E01575D4F91}tf16411245_win32</Template>
  <TotalTime>2951</TotalTime>
  <Words>2320</Words>
  <Application>Microsoft Office PowerPoint</Application>
  <PresentationFormat>Widescreen</PresentationFormat>
  <Paragraphs>423</Paragraphs>
  <Slides>29</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Biome Light</vt:lpstr>
      <vt:lpstr>Calibri</vt:lpstr>
      <vt:lpstr>Trebuchet MS</vt:lpstr>
      <vt:lpstr>Office Theme</vt:lpstr>
      <vt:lpstr>Planning  Advisory Committee (PAC)</vt:lpstr>
      <vt:lpstr>Agenda</vt:lpstr>
      <vt:lpstr>Project Purpose</vt:lpstr>
      <vt:lpstr>Adjusted Project Schedule</vt:lpstr>
      <vt:lpstr>Consultation Process</vt:lpstr>
      <vt:lpstr>Individual Consultations</vt:lpstr>
      <vt:lpstr>Individual Consultations continued</vt:lpstr>
      <vt:lpstr>PowerPoint Presentation</vt:lpstr>
      <vt:lpstr>Statistical Summary of Recommended System </vt:lpstr>
      <vt:lpstr>Statistical Summary Continued</vt:lpstr>
      <vt:lpstr>Final Project Steps</vt:lpstr>
      <vt:lpstr>Thank you for attending!</vt:lpstr>
      <vt:lpstr>Reference Slides</vt:lpstr>
      <vt:lpstr>PowerPoint Presentation</vt:lpstr>
      <vt:lpstr>PowerPoint Presentation</vt:lpstr>
      <vt:lpstr>PowerPoint Presentation</vt:lpstr>
      <vt:lpstr>PowerPoint Presentation</vt:lpstr>
      <vt:lpstr>Refinement Procedure</vt:lpstr>
      <vt:lpstr>Refinement Codes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Annual review</dc:title>
  <dc:creator>Debbie Vandenakker</dc:creator>
  <cp:lastModifiedBy>Debbie Vandenakker</cp:lastModifiedBy>
  <cp:revision>34</cp:revision>
  <cp:lastPrinted>2024-02-05T18:49:22Z</cp:lastPrinted>
  <dcterms:created xsi:type="dcterms:W3CDTF">2022-11-29T19:53:52Z</dcterms:created>
  <dcterms:modified xsi:type="dcterms:W3CDTF">2024-02-05T19:14:05Z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