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10">
  <p:sldMasterIdLst>
    <p:sldMasterId id="2147483648" r:id="rId4"/>
  </p:sldMasterIdLst>
  <p:notesMasterIdLst>
    <p:notesMasterId r:id="rId32"/>
  </p:notesMasterIdLst>
  <p:handoutMasterIdLst>
    <p:handoutMasterId r:id="rId33"/>
  </p:handoutMasterIdLst>
  <p:sldIdLst>
    <p:sldId id="256" r:id="rId5"/>
    <p:sldId id="285" r:id="rId6"/>
    <p:sldId id="278" r:id="rId7"/>
    <p:sldId id="283" r:id="rId8"/>
    <p:sldId id="289" r:id="rId9"/>
    <p:sldId id="342" r:id="rId10"/>
    <p:sldId id="319" r:id="rId11"/>
    <p:sldId id="320" r:id="rId12"/>
    <p:sldId id="322" r:id="rId13"/>
    <p:sldId id="343" r:id="rId14"/>
    <p:sldId id="324" r:id="rId15"/>
    <p:sldId id="327" r:id="rId16"/>
    <p:sldId id="328" r:id="rId17"/>
    <p:sldId id="329" r:id="rId18"/>
    <p:sldId id="330" r:id="rId19"/>
    <p:sldId id="341" r:id="rId20"/>
    <p:sldId id="332" r:id="rId21"/>
    <p:sldId id="333" r:id="rId22"/>
    <p:sldId id="334" r:id="rId23"/>
    <p:sldId id="335" r:id="rId24"/>
    <p:sldId id="336" r:id="rId25"/>
    <p:sldId id="337" r:id="rId26"/>
    <p:sldId id="338" r:id="rId27"/>
    <p:sldId id="339" r:id="rId28"/>
    <p:sldId id="340" r:id="rId29"/>
    <p:sldId id="290" r:id="rId30"/>
    <p:sldId id="323"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28" userDrawn="1">
          <p15:clr>
            <a:srgbClr val="A4A3A4"/>
          </p15:clr>
        </p15:guide>
        <p15:guide id="2" orient="horz" pos="9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lory, Elaine" initials="ME" lastIdx="9" clrIdx="0">
    <p:extLst>
      <p:ext uri="{19B8F6BF-5375-455C-9EA6-DF929625EA0E}">
        <p15:presenceInfo xmlns:p15="http://schemas.microsoft.com/office/powerpoint/2012/main" userId="S-1-5-21-1766607613-1421414243-740312968-22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9D92"/>
    <a:srgbClr val="8F3737"/>
    <a:srgbClr val="C0C9C2"/>
    <a:srgbClr val="BEB9AA"/>
    <a:srgbClr val="F2F1EE"/>
    <a:srgbClr val="A5A5A5"/>
    <a:srgbClr val="D8D2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1680" autoAdjust="0"/>
  </p:normalViewPr>
  <p:slideViewPr>
    <p:cSldViewPr snapToGrid="0">
      <p:cViewPr varScale="1">
        <p:scale>
          <a:sx n="82" d="100"/>
          <a:sy n="82" d="100"/>
        </p:scale>
        <p:origin x="1656" y="84"/>
      </p:cViewPr>
      <p:guideLst>
        <p:guide pos="4128"/>
        <p:guide orient="horz" pos="960"/>
      </p:guideLst>
    </p:cSldViewPr>
  </p:slideViewPr>
  <p:outlineViewPr>
    <p:cViewPr>
      <p:scale>
        <a:sx n="33" d="100"/>
        <a:sy n="33" d="100"/>
      </p:scale>
      <p:origin x="0" y="-4027"/>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2299"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0D5695-888F-477B-8433-E38F54725ED1}" type="doc">
      <dgm:prSet loTypeId="urn:microsoft.com/office/officeart/2005/8/layout/chevron1" loCatId="process" qsTypeId="urn:microsoft.com/office/officeart/2005/8/quickstyle/simple1" qsCatId="simple" csTypeId="urn:microsoft.com/office/officeart/2005/8/colors/colorful1" csCatId="colorful" phldr="1"/>
      <dgm:spPr/>
    </dgm:pt>
    <dgm:pt modelId="{C9FE86B7-B941-4647-B1B2-0D6B3DF3D076}">
      <dgm:prSet phldrT="[Text]"/>
      <dgm:spPr>
        <a:solidFill>
          <a:schemeClr val="accent2"/>
        </a:solidFill>
      </dgm:spPr>
      <dgm:t>
        <a:bodyPr/>
        <a:lstStyle/>
        <a:p>
          <a:r>
            <a:rPr lang="en-CA" dirty="0"/>
            <a:t>Stage 1</a:t>
          </a:r>
          <a:endParaRPr lang="en-US" dirty="0"/>
        </a:p>
      </dgm:t>
    </dgm:pt>
    <dgm:pt modelId="{AFB5E785-15D3-4B51-B539-D8FFFEF5B640}" type="parTrans" cxnId="{1D62E078-D924-442C-8F1D-A9FB8D174383}">
      <dgm:prSet/>
      <dgm:spPr/>
      <dgm:t>
        <a:bodyPr/>
        <a:lstStyle/>
        <a:p>
          <a:endParaRPr lang="en-US"/>
        </a:p>
      </dgm:t>
    </dgm:pt>
    <dgm:pt modelId="{7CA3A183-4B67-4AD6-8417-A34026867E03}" type="sibTrans" cxnId="{1D62E078-D924-442C-8F1D-A9FB8D174383}">
      <dgm:prSet/>
      <dgm:spPr/>
      <dgm:t>
        <a:bodyPr/>
        <a:lstStyle/>
        <a:p>
          <a:endParaRPr lang="en-US"/>
        </a:p>
      </dgm:t>
    </dgm:pt>
    <dgm:pt modelId="{4D0211C4-9C96-4613-A0F0-0589DAC2AC1D}">
      <dgm:prSet phldrT="[Text]"/>
      <dgm:spPr/>
      <dgm:t>
        <a:bodyPr/>
        <a:lstStyle/>
        <a:p>
          <a:r>
            <a:rPr lang="en-CA" dirty="0"/>
            <a:t>Stage 2</a:t>
          </a:r>
          <a:endParaRPr lang="en-US" dirty="0"/>
        </a:p>
      </dgm:t>
    </dgm:pt>
    <dgm:pt modelId="{47678BC1-D454-49D0-AE1C-E3C8F76B6D7C}" type="parTrans" cxnId="{4E84E415-6D28-4395-A3D8-CE409A99FB1C}">
      <dgm:prSet/>
      <dgm:spPr/>
      <dgm:t>
        <a:bodyPr/>
        <a:lstStyle/>
        <a:p>
          <a:endParaRPr lang="en-US"/>
        </a:p>
      </dgm:t>
    </dgm:pt>
    <dgm:pt modelId="{238293F5-98A9-48D1-8954-668FAA5F0BA9}" type="sibTrans" cxnId="{4E84E415-6D28-4395-A3D8-CE409A99FB1C}">
      <dgm:prSet/>
      <dgm:spPr/>
      <dgm:t>
        <a:bodyPr/>
        <a:lstStyle/>
        <a:p>
          <a:endParaRPr lang="en-US"/>
        </a:p>
      </dgm:t>
    </dgm:pt>
    <dgm:pt modelId="{9D224C2F-75B6-4FD6-82FE-64889DBAFD70}">
      <dgm:prSet phldrT="[Text]"/>
      <dgm:spPr/>
      <dgm:t>
        <a:bodyPr/>
        <a:lstStyle/>
        <a:p>
          <a:r>
            <a:rPr lang="en-CA" dirty="0"/>
            <a:t>Stage 3</a:t>
          </a:r>
          <a:endParaRPr lang="en-US" dirty="0"/>
        </a:p>
      </dgm:t>
    </dgm:pt>
    <dgm:pt modelId="{9034C9F8-3D0C-4898-946D-663F7BAF64F5}" type="parTrans" cxnId="{918BF92E-DC77-4DED-9997-0D2E036A9E62}">
      <dgm:prSet/>
      <dgm:spPr/>
      <dgm:t>
        <a:bodyPr/>
        <a:lstStyle/>
        <a:p>
          <a:endParaRPr lang="en-US"/>
        </a:p>
      </dgm:t>
    </dgm:pt>
    <dgm:pt modelId="{E94252D6-3141-48DD-A7C4-C2A430BC9DF4}" type="sibTrans" cxnId="{918BF92E-DC77-4DED-9997-0D2E036A9E62}">
      <dgm:prSet/>
      <dgm:spPr/>
      <dgm:t>
        <a:bodyPr/>
        <a:lstStyle/>
        <a:p>
          <a:endParaRPr lang="en-US"/>
        </a:p>
      </dgm:t>
    </dgm:pt>
    <dgm:pt modelId="{655A13D6-8938-45F0-A76E-A641868C4FBF}" type="pres">
      <dgm:prSet presAssocID="{600D5695-888F-477B-8433-E38F54725ED1}" presName="Name0" presStyleCnt="0">
        <dgm:presLayoutVars>
          <dgm:dir/>
          <dgm:animLvl val="lvl"/>
          <dgm:resizeHandles val="exact"/>
        </dgm:presLayoutVars>
      </dgm:prSet>
      <dgm:spPr/>
    </dgm:pt>
    <dgm:pt modelId="{BB3E1086-24A0-407F-A3E8-66C10F28E7C7}" type="pres">
      <dgm:prSet presAssocID="{C9FE86B7-B941-4647-B1B2-0D6B3DF3D076}" presName="parTxOnly" presStyleLbl="node1" presStyleIdx="0" presStyleCnt="3">
        <dgm:presLayoutVars>
          <dgm:chMax val="0"/>
          <dgm:chPref val="0"/>
          <dgm:bulletEnabled val="1"/>
        </dgm:presLayoutVars>
      </dgm:prSet>
      <dgm:spPr/>
    </dgm:pt>
    <dgm:pt modelId="{A0CF74D2-B846-4AB7-92AB-3185881E6805}" type="pres">
      <dgm:prSet presAssocID="{7CA3A183-4B67-4AD6-8417-A34026867E03}" presName="parTxOnlySpace" presStyleCnt="0"/>
      <dgm:spPr/>
    </dgm:pt>
    <dgm:pt modelId="{6D30B0CB-022F-4E26-AFF0-4C2719DADD56}" type="pres">
      <dgm:prSet presAssocID="{4D0211C4-9C96-4613-A0F0-0589DAC2AC1D}" presName="parTxOnly" presStyleLbl="node1" presStyleIdx="1" presStyleCnt="3">
        <dgm:presLayoutVars>
          <dgm:chMax val="0"/>
          <dgm:chPref val="0"/>
          <dgm:bulletEnabled val="1"/>
        </dgm:presLayoutVars>
      </dgm:prSet>
      <dgm:spPr/>
    </dgm:pt>
    <dgm:pt modelId="{978D541C-A2D2-4431-A7FB-A74B27434FC3}" type="pres">
      <dgm:prSet presAssocID="{238293F5-98A9-48D1-8954-668FAA5F0BA9}" presName="parTxOnlySpace" presStyleCnt="0"/>
      <dgm:spPr/>
    </dgm:pt>
    <dgm:pt modelId="{B6F25B41-DB47-4E4E-9FD9-BE004CF69A18}" type="pres">
      <dgm:prSet presAssocID="{9D224C2F-75B6-4FD6-82FE-64889DBAFD70}" presName="parTxOnly" presStyleLbl="node1" presStyleIdx="2" presStyleCnt="3">
        <dgm:presLayoutVars>
          <dgm:chMax val="0"/>
          <dgm:chPref val="0"/>
          <dgm:bulletEnabled val="1"/>
        </dgm:presLayoutVars>
      </dgm:prSet>
      <dgm:spPr/>
    </dgm:pt>
  </dgm:ptLst>
  <dgm:cxnLst>
    <dgm:cxn modelId="{4E84E415-6D28-4395-A3D8-CE409A99FB1C}" srcId="{600D5695-888F-477B-8433-E38F54725ED1}" destId="{4D0211C4-9C96-4613-A0F0-0589DAC2AC1D}" srcOrd="1" destOrd="0" parTransId="{47678BC1-D454-49D0-AE1C-E3C8F76B6D7C}" sibTransId="{238293F5-98A9-48D1-8954-668FAA5F0BA9}"/>
    <dgm:cxn modelId="{3377C21C-5E58-42FF-8E6F-CA4FC027A71A}" type="presOf" srcId="{C9FE86B7-B941-4647-B1B2-0D6B3DF3D076}" destId="{BB3E1086-24A0-407F-A3E8-66C10F28E7C7}" srcOrd="0" destOrd="0" presId="urn:microsoft.com/office/officeart/2005/8/layout/chevron1"/>
    <dgm:cxn modelId="{918BF92E-DC77-4DED-9997-0D2E036A9E62}" srcId="{600D5695-888F-477B-8433-E38F54725ED1}" destId="{9D224C2F-75B6-4FD6-82FE-64889DBAFD70}" srcOrd="2" destOrd="0" parTransId="{9034C9F8-3D0C-4898-946D-663F7BAF64F5}" sibTransId="{E94252D6-3141-48DD-A7C4-C2A430BC9DF4}"/>
    <dgm:cxn modelId="{ACC7E357-AE17-466C-A6E1-FD0414411A80}" type="presOf" srcId="{9D224C2F-75B6-4FD6-82FE-64889DBAFD70}" destId="{B6F25B41-DB47-4E4E-9FD9-BE004CF69A18}" srcOrd="0" destOrd="0" presId="urn:microsoft.com/office/officeart/2005/8/layout/chevron1"/>
    <dgm:cxn modelId="{1D62E078-D924-442C-8F1D-A9FB8D174383}" srcId="{600D5695-888F-477B-8433-E38F54725ED1}" destId="{C9FE86B7-B941-4647-B1B2-0D6B3DF3D076}" srcOrd="0" destOrd="0" parTransId="{AFB5E785-15D3-4B51-B539-D8FFFEF5B640}" sibTransId="{7CA3A183-4B67-4AD6-8417-A34026867E03}"/>
    <dgm:cxn modelId="{B5C0A69F-F9B7-4349-9F37-56E2CEBD4FB3}" type="presOf" srcId="{4D0211C4-9C96-4613-A0F0-0589DAC2AC1D}" destId="{6D30B0CB-022F-4E26-AFF0-4C2719DADD56}" srcOrd="0" destOrd="0" presId="urn:microsoft.com/office/officeart/2005/8/layout/chevron1"/>
    <dgm:cxn modelId="{47031ADB-8E0E-4DAC-B119-E44183116C58}" type="presOf" srcId="{600D5695-888F-477B-8433-E38F54725ED1}" destId="{655A13D6-8938-45F0-A76E-A641868C4FBF}" srcOrd="0" destOrd="0" presId="urn:microsoft.com/office/officeart/2005/8/layout/chevron1"/>
    <dgm:cxn modelId="{19C453A3-61BC-4F46-AD59-A22CA46F7A24}" type="presParOf" srcId="{655A13D6-8938-45F0-A76E-A641868C4FBF}" destId="{BB3E1086-24A0-407F-A3E8-66C10F28E7C7}" srcOrd="0" destOrd="0" presId="urn:microsoft.com/office/officeart/2005/8/layout/chevron1"/>
    <dgm:cxn modelId="{F817391A-2B54-4D86-BF6F-A852807B9A96}" type="presParOf" srcId="{655A13D6-8938-45F0-A76E-A641868C4FBF}" destId="{A0CF74D2-B846-4AB7-92AB-3185881E6805}" srcOrd="1" destOrd="0" presId="urn:microsoft.com/office/officeart/2005/8/layout/chevron1"/>
    <dgm:cxn modelId="{AD20203C-A748-4D1B-B89B-98A58F85A912}" type="presParOf" srcId="{655A13D6-8938-45F0-A76E-A641868C4FBF}" destId="{6D30B0CB-022F-4E26-AFF0-4C2719DADD56}" srcOrd="2" destOrd="0" presId="urn:microsoft.com/office/officeart/2005/8/layout/chevron1"/>
    <dgm:cxn modelId="{C7278481-9248-423C-BE2C-5615EA651D26}" type="presParOf" srcId="{655A13D6-8938-45F0-A76E-A641868C4FBF}" destId="{978D541C-A2D2-4431-A7FB-A74B27434FC3}" srcOrd="3" destOrd="0" presId="urn:microsoft.com/office/officeart/2005/8/layout/chevron1"/>
    <dgm:cxn modelId="{F2D4E693-D409-47C3-8710-697A74D61FB4}" type="presParOf" srcId="{655A13D6-8938-45F0-A76E-A641868C4FBF}" destId="{B6F25B41-DB47-4E4E-9FD9-BE004CF69A18}"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E1086-24A0-407F-A3E8-66C10F28E7C7}">
      <dsp:nvSpPr>
        <dsp:cNvPr id="0" name=""/>
        <dsp:cNvSpPr/>
      </dsp:nvSpPr>
      <dsp:spPr>
        <a:xfrm>
          <a:off x="2381" y="1308923"/>
          <a:ext cx="2901156" cy="1160462"/>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53340" rIns="53340" bIns="53340" numCol="1" spcCol="1270" anchor="ctr" anchorCtr="0">
          <a:noAutofit/>
        </a:bodyPr>
        <a:lstStyle/>
        <a:p>
          <a:pPr marL="0" lvl="0" indent="0" algn="ctr" defTabSz="1778000">
            <a:lnSpc>
              <a:spcPct val="90000"/>
            </a:lnSpc>
            <a:spcBef>
              <a:spcPct val="0"/>
            </a:spcBef>
            <a:spcAft>
              <a:spcPct val="35000"/>
            </a:spcAft>
            <a:buNone/>
          </a:pPr>
          <a:r>
            <a:rPr lang="en-CA" sz="4000" kern="1200" dirty="0"/>
            <a:t>Stage 1</a:t>
          </a:r>
          <a:endParaRPr lang="en-US" sz="4000" kern="1200" dirty="0"/>
        </a:p>
      </dsp:txBody>
      <dsp:txXfrm>
        <a:off x="582612" y="1308923"/>
        <a:ext cx="1740694" cy="1160462"/>
      </dsp:txXfrm>
    </dsp:sp>
    <dsp:sp modelId="{6D30B0CB-022F-4E26-AFF0-4C2719DADD56}">
      <dsp:nvSpPr>
        <dsp:cNvPr id="0" name=""/>
        <dsp:cNvSpPr/>
      </dsp:nvSpPr>
      <dsp:spPr>
        <a:xfrm>
          <a:off x="2613421" y="1308923"/>
          <a:ext cx="2901156" cy="1160462"/>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53340" rIns="53340" bIns="53340" numCol="1" spcCol="1270" anchor="ctr" anchorCtr="0">
          <a:noAutofit/>
        </a:bodyPr>
        <a:lstStyle/>
        <a:p>
          <a:pPr marL="0" lvl="0" indent="0" algn="ctr" defTabSz="1778000">
            <a:lnSpc>
              <a:spcPct val="90000"/>
            </a:lnSpc>
            <a:spcBef>
              <a:spcPct val="0"/>
            </a:spcBef>
            <a:spcAft>
              <a:spcPct val="35000"/>
            </a:spcAft>
            <a:buNone/>
          </a:pPr>
          <a:r>
            <a:rPr lang="en-CA" sz="4000" kern="1200" dirty="0"/>
            <a:t>Stage 2</a:t>
          </a:r>
          <a:endParaRPr lang="en-US" sz="4000" kern="1200" dirty="0"/>
        </a:p>
      </dsp:txBody>
      <dsp:txXfrm>
        <a:off x="3193652" y="1308923"/>
        <a:ext cx="1740694" cy="1160462"/>
      </dsp:txXfrm>
    </dsp:sp>
    <dsp:sp modelId="{B6F25B41-DB47-4E4E-9FD9-BE004CF69A18}">
      <dsp:nvSpPr>
        <dsp:cNvPr id="0" name=""/>
        <dsp:cNvSpPr/>
      </dsp:nvSpPr>
      <dsp:spPr>
        <a:xfrm>
          <a:off x="5224462" y="1308923"/>
          <a:ext cx="2901156" cy="1160462"/>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53340" rIns="53340" bIns="53340" numCol="1" spcCol="1270" anchor="ctr" anchorCtr="0">
          <a:noAutofit/>
        </a:bodyPr>
        <a:lstStyle/>
        <a:p>
          <a:pPr marL="0" lvl="0" indent="0" algn="ctr" defTabSz="1778000">
            <a:lnSpc>
              <a:spcPct val="90000"/>
            </a:lnSpc>
            <a:spcBef>
              <a:spcPct val="0"/>
            </a:spcBef>
            <a:spcAft>
              <a:spcPct val="35000"/>
            </a:spcAft>
            <a:buNone/>
          </a:pPr>
          <a:r>
            <a:rPr lang="en-CA" sz="4000" kern="1200" dirty="0"/>
            <a:t>Stage 3</a:t>
          </a:r>
          <a:endParaRPr lang="en-US" sz="4000" kern="1200" dirty="0"/>
        </a:p>
      </dsp:txBody>
      <dsp:txXfrm>
        <a:off x="5804693" y="1308923"/>
        <a:ext cx="1740694" cy="11604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E6020-4209-49A3-9DC4-18264096E79F}"/>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E7797462-F1DD-4E64-BC14-F17A0F34B5AE}"/>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9232FC57-E1F8-4F59-A87C-2833007EAF57}" type="datetimeFigureOut">
              <a:rPr lang="en-US" smtClean="0"/>
              <a:t>6/19/2023</a:t>
            </a:fld>
            <a:endParaRPr lang="en-US"/>
          </a:p>
        </p:txBody>
      </p:sp>
      <p:sp>
        <p:nvSpPr>
          <p:cNvPr id="4" name="Footer Placeholder 3">
            <a:extLst>
              <a:ext uri="{FF2B5EF4-FFF2-40B4-BE49-F238E27FC236}">
                <a16:creationId xmlns:a16="http://schemas.microsoft.com/office/drawing/2014/main" id="{8075F0E3-AC70-4B5A-BCEB-9E3C021C86A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748F68B5-925F-4468-95B3-EA77C29C342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88A06BE-7519-4B21-9E1D-AE6D6E69C38F}" type="slidenum">
              <a:rPr lang="en-US" smtClean="0"/>
              <a:t>‹#›</a:t>
            </a:fld>
            <a:endParaRPr lang="en-US"/>
          </a:p>
        </p:txBody>
      </p:sp>
    </p:spTree>
    <p:extLst>
      <p:ext uri="{BB962C8B-B14F-4D97-AF65-F5344CB8AC3E}">
        <p14:creationId xmlns:p14="http://schemas.microsoft.com/office/powerpoint/2010/main" val="2157383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98ACAC0-59EA-4916-9995-398D6BEB88C3}" type="datetimeFigureOut">
              <a:rPr lang="en-US" smtClean="0"/>
              <a:t>6/19/2023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A9B2C62-FE30-453D-946B-754E9E42C845}" type="slidenum">
              <a:rPr lang="en-US" smtClean="0"/>
              <a:t>‹#›</a:t>
            </a:fld>
            <a:endParaRPr lang="en-US"/>
          </a:p>
        </p:txBody>
      </p:sp>
    </p:spTree>
    <p:extLst>
      <p:ext uri="{BB962C8B-B14F-4D97-AF65-F5344CB8AC3E}">
        <p14:creationId xmlns:p14="http://schemas.microsoft.com/office/powerpoint/2010/main" val="292232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spacing + Page numbers</a:t>
            </a:r>
          </a:p>
        </p:txBody>
      </p:sp>
      <p:sp>
        <p:nvSpPr>
          <p:cNvPr id="4" name="Slide Number Placeholder 3"/>
          <p:cNvSpPr>
            <a:spLocks noGrp="1"/>
          </p:cNvSpPr>
          <p:nvPr>
            <p:ph type="sldNum" sz="quarter" idx="5"/>
          </p:nvPr>
        </p:nvSpPr>
        <p:spPr/>
        <p:txBody>
          <a:bodyPr/>
          <a:lstStyle/>
          <a:p>
            <a:fld id="{5A9B2C62-FE30-453D-946B-754E9E42C845}" type="slidenum">
              <a:rPr lang="en-US" smtClean="0"/>
              <a:t>1</a:t>
            </a:fld>
            <a:endParaRPr lang="en-US"/>
          </a:p>
        </p:txBody>
      </p:sp>
    </p:spTree>
    <p:extLst>
      <p:ext uri="{BB962C8B-B14F-4D97-AF65-F5344CB8AC3E}">
        <p14:creationId xmlns:p14="http://schemas.microsoft.com/office/powerpoint/2010/main" val="177737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5</a:t>
            </a:fld>
            <a:endParaRPr lang="en-US"/>
          </a:p>
        </p:txBody>
      </p:sp>
    </p:spTree>
    <p:extLst>
      <p:ext uri="{BB962C8B-B14F-4D97-AF65-F5344CB8AC3E}">
        <p14:creationId xmlns:p14="http://schemas.microsoft.com/office/powerpoint/2010/main" val="3571715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8</a:t>
            </a:fld>
            <a:endParaRPr lang="en-US"/>
          </a:p>
        </p:txBody>
      </p:sp>
    </p:spTree>
    <p:extLst>
      <p:ext uri="{BB962C8B-B14F-4D97-AF65-F5344CB8AC3E}">
        <p14:creationId xmlns:p14="http://schemas.microsoft.com/office/powerpoint/2010/main" val="142078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30% of the lands in the Counties are Class 1 through 3.</a:t>
            </a:r>
          </a:p>
          <a:p>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10</a:t>
            </a:fld>
            <a:endParaRPr lang="en-US"/>
          </a:p>
        </p:txBody>
      </p:sp>
    </p:spTree>
    <p:extLst>
      <p:ext uri="{BB962C8B-B14F-4D97-AF65-F5344CB8AC3E}">
        <p14:creationId xmlns:p14="http://schemas.microsoft.com/office/powerpoint/2010/main" val="4101757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A9B2C62-FE30-453D-946B-754E9E42C845}" type="slidenum">
              <a:rPr lang="en-US" smtClean="0"/>
              <a:t>11</a:t>
            </a:fld>
            <a:endParaRPr lang="en-US"/>
          </a:p>
        </p:txBody>
      </p:sp>
    </p:spTree>
    <p:extLst>
      <p:ext uri="{BB962C8B-B14F-4D97-AF65-F5344CB8AC3E}">
        <p14:creationId xmlns:p14="http://schemas.microsoft.com/office/powerpoint/2010/main" val="2254171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Segoe UI" panose="020B0502040204020203" pitchFamily="34" charset="0"/>
              </a:rPr>
              <a:t>The currently designated prime agriculture areas have proven to be predominately both Class 1-3 soils and lands which are currently farmed.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Segoe UI" panose="020B0502040204020203" pitchFamily="34" charset="0"/>
              </a:rPr>
              <a:t>Selecting a scoring threshold of 70 would have precluded around 18,000 ha of lands. Given the relatively low availability of class 1 – 3 lands, it was determined that the 60 score was most appropriate to use to eliminate lands from the final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Segoe UI" panose="020B0502040204020203" pitchFamily="34" charset="0"/>
              </a:rPr>
              <a:t>The scores are used to reference areas through the rounding and refinement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A9B2C62-FE30-453D-946B-754E9E42C845}" type="slidenum">
              <a:rPr lang="en-US" smtClean="0"/>
              <a:t>13</a:t>
            </a:fld>
            <a:endParaRPr lang="en-US"/>
          </a:p>
        </p:txBody>
      </p:sp>
    </p:spTree>
    <p:extLst>
      <p:ext uri="{BB962C8B-B14F-4D97-AF65-F5344CB8AC3E}">
        <p14:creationId xmlns:p14="http://schemas.microsoft.com/office/powerpoint/2010/main" val="515727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B2C62-FE30-453D-946B-754E9E42C845}" type="slidenum">
              <a:rPr lang="en-US" smtClean="0"/>
              <a:t>14</a:t>
            </a:fld>
            <a:endParaRPr lang="en-US"/>
          </a:p>
        </p:txBody>
      </p:sp>
    </p:spTree>
    <p:extLst>
      <p:ext uri="{BB962C8B-B14F-4D97-AF65-F5344CB8AC3E}">
        <p14:creationId xmlns:p14="http://schemas.microsoft.com/office/powerpoint/2010/main" val="13022127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a16="http://schemas.microsoft.com/office/drawing/2014/main" id="{7878E298-5074-4E51-993E-34931A897F12}"/>
              </a:ext>
            </a:extLst>
          </p:cNvPr>
          <p:cNvSpPr>
            <a:spLocks noGrp="1"/>
          </p:cNvSpPr>
          <p:nvPr>
            <p:ph type="pic" sz="quarter" idx="11"/>
          </p:nvPr>
        </p:nvSpPr>
        <p:spPr>
          <a:xfrm>
            <a:off x="6221413" y="0"/>
            <a:ext cx="4941887" cy="5726113"/>
          </a:xfrm>
        </p:spPr>
        <p:txBody>
          <a:body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dirty="0"/>
              <a:t>Click to edit Master title style</a:t>
            </a:r>
          </a:p>
        </p:txBody>
      </p:sp>
      <p:pic>
        <p:nvPicPr>
          <p:cNvPr id="4" name="Picture 3" descr="A picture containing logo&#10;&#10;Description automatically generated">
            <a:extLst>
              <a:ext uri="{FF2B5EF4-FFF2-40B4-BE49-F238E27FC236}">
                <a16:creationId xmlns:a16="http://schemas.microsoft.com/office/drawing/2014/main" id="{081F28EE-B666-3F38-C3E0-471A84B96BC5}"/>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6221413" y="5915942"/>
            <a:ext cx="4941887" cy="679078"/>
          </a:xfrm>
          <a:prstGeom prst="rect">
            <a:avLst/>
          </a:prstGeom>
        </p:spPr>
      </p:pic>
    </p:spTree>
    <p:extLst>
      <p:ext uri="{BB962C8B-B14F-4D97-AF65-F5344CB8AC3E}">
        <p14:creationId xmlns:p14="http://schemas.microsoft.com/office/powerpoint/2010/main" val="2916498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a:t>Click icon to add picture</a:t>
            </a:r>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t>6/19/2023</a:t>
            </a:fld>
            <a:endParaRPr lang="en-US" dirty="0"/>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logo&#10;&#10;Description automatically generated">
            <a:extLst>
              <a:ext uri="{FF2B5EF4-FFF2-40B4-BE49-F238E27FC236}">
                <a16:creationId xmlns:a16="http://schemas.microsoft.com/office/drawing/2014/main" id="{CC389BB6-4664-7A02-A269-F5258F0850F2}"/>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340038" y="6338112"/>
            <a:ext cx="3740524" cy="513995"/>
          </a:xfrm>
          <a:prstGeom prst="rect">
            <a:avLst/>
          </a:prstGeom>
        </p:spPr>
      </p:pic>
    </p:spTree>
    <p:extLst>
      <p:ext uri="{BB962C8B-B14F-4D97-AF65-F5344CB8AC3E}">
        <p14:creationId xmlns:p14="http://schemas.microsoft.com/office/powerpoint/2010/main" val="7992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3EA80-260A-4EE9-83BB-E6DD04DEA906}" type="datetime1">
              <a:rPr lang="en-US" smtClean="0"/>
              <a:t>6/19/2023</a:t>
            </a:fld>
            <a:endParaRPr lang="en-US" dirty="0"/>
          </a:p>
        </p:txBody>
      </p:sp>
      <p:sp>
        <p:nvSpPr>
          <p:cNvPr id="16" name="Slide Number Placeholder 5">
            <a:extLst>
              <a:ext uri="{FF2B5EF4-FFF2-40B4-BE49-F238E27FC236}">
                <a16:creationId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195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a:t>Click icon to add picture</a:t>
            </a:r>
            <a:endParaRPr lang="en-US" dirty="0"/>
          </a:p>
        </p:txBody>
      </p:sp>
      <p:sp>
        <p:nvSpPr>
          <p:cNvPr id="10" name="Picture Placeholder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a:t>Click icon to add picture</a:t>
            </a:r>
            <a:endParaRPr lang="en-US" dirty="0"/>
          </a:p>
        </p:txBody>
      </p:sp>
      <p:sp>
        <p:nvSpPr>
          <p:cNvPr id="11" name="Text Placeholder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D80274-DEF2-4F5D-8F74-69D0554CED55}" type="datetime1">
              <a:rPr lang="en-US" smtClean="0"/>
              <a:t>6/19/2023</a:t>
            </a:fld>
            <a:endParaRPr lang="en-US" dirty="0"/>
          </a:p>
        </p:txBody>
      </p:sp>
      <p:sp>
        <p:nvSpPr>
          <p:cNvPr id="21" name="Slide Number Placeholder 5">
            <a:extLst>
              <a:ext uri="{FF2B5EF4-FFF2-40B4-BE49-F238E27FC236}">
                <a16:creationId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4" name="Title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6" name="Slide Number Placeholder 5">
            <a:extLst>
              <a:ext uri="{FF2B5EF4-FFF2-40B4-BE49-F238E27FC236}">
                <a16:creationId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logo&#10;&#10;Description automatically generated">
            <a:extLst>
              <a:ext uri="{FF2B5EF4-FFF2-40B4-BE49-F238E27FC236}">
                <a16:creationId xmlns:a16="http://schemas.microsoft.com/office/drawing/2014/main" id="{27BA12C8-0A33-2676-D508-6090F2CC8EFB}"/>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165762" y="6221743"/>
            <a:ext cx="3860473" cy="530478"/>
          </a:xfrm>
          <a:prstGeom prst="rect">
            <a:avLst/>
          </a:prstGeom>
        </p:spPr>
      </p:pic>
      <p:pic>
        <p:nvPicPr>
          <p:cNvPr id="5" name="Picture 4">
            <a:extLst>
              <a:ext uri="{FF2B5EF4-FFF2-40B4-BE49-F238E27FC236}">
                <a16:creationId xmlns:a16="http://schemas.microsoft.com/office/drawing/2014/main" id="{E878B94E-B333-8BA0-135F-BDE03999D2E1}"/>
              </a:ext>
            </a:extLst>
          </p:cNvPr>
          <p:cNvPicPr>
            <a:picLocks noChangeAspect="1"/>
          </p:cNvPicPr>
          <p:nvPr userDrawn="1"/>
        </p:nvPicPr>
        <p:blipFill rotWithShape="1">
          <a:blip r:embed="rId3"/>
          <a:srcRect l="15714" t="20857" r="78357" b="68476"/>
          <a:stretch/>
        </p:blipFill>
        <p:spPr>
          <a:xfrm>
            <a:off x="914513" y="6011940"/>
            <a:ext cx="1323590" cy="669771"/>
          </a:xfrm>
          <a:prstGeom prst="rect">
            <a:avLst/>
          </a:prstGeom>
        </p:spPr>
      </p:pic>
    </p:spTree>
    <p:extLst>
      <p:ext uri="{BB962C8B-B14F-4D97-AF65-F5344CB8AC3E}">
        <p14:creationId xmlns:p14="http://schemas.microsoft.com/office/powerpoint/2010/main" val="2782271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pic>
        <p:nvPicPr>
          <p:cNvPr id="3" name="Picture 2" descr="A picture containing logo&#10;&#10;Description automatically generated">
            <a:extLst>
              <a:ext uri="{FF2B5EF4-FFF2-40B4-BE49-F238E27FC236}">
                <a16:creationId xmlns:a16="http://schemas.microsoft.com/office/drawing/2014/main" id="{21B1DDDF-B079-1F3D-57B8-8109349D6678}"/>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493512" y="6251073"/>
            <a:ext cx="3433575" cy="471817"/>
          </a:xfrm>
          <a:prstGeom prst="rect">
            <a:avLst/>
          </a:prstGeom>
        </p:spPr>
      </p:pic>
      <p:pic>
        <p:nvPicPr>
          <p:cNvPr id="4" name="Picture 3">
            <a:extLst>
              <a:ext uri="{FF2B5EF4-FFF2-40B4-BE49-F238E27FC236}">
                <a16:creationId xmlns:a16="http://schemas.microsoft.com/office/drawing/2014/main" id="{8BAE139C-B379-473B-11A1-5075168A8B54}"/>
              </a:ext>
            </a:extLst>
          </p:cNvPr>
          <p:cNvPicPr>
            <a:picLocks noChangeAspect="1"/>
          </p:cNvPicPr>
          <p:nvPr userDrawn="1"/>
        </p:nvPicPr>
        <p:blipFill rotWithShape="1">
          <a:blip r:embed="rId3"/>
          <a:srcRect l="15714" t="20857" r="78357" b="68476"/>
          <a:stretch/>
        </p:blipFill>
        <p:spPr>
          <a:xfrm>
            <a:off x="914513" y="6011940"/>
            <a:ext cx="1323590" cy="669771"/>
          </a:xfrm>
          <a:prstGeom prst="rect">
            <a:avLst/>
          </a:prstGeom>
        </p:spPr>
      </p:pic>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3" name="Picture 2">
            <a:extLst>
              <a:ext uri="{FF2B5EF4-FFF2-40B4-BE49-F238E27FC236}">
                <a16:creationId xmlns:a16="http://schemas.microsoft.com/office/drawing/2014/main" id="{A8FC8834-DD30-BC9F-3F8F-8AA29079041A}"/>
              </a:ext>
            </a:extLst>
          </p:cNvPr>
          <p:cNvPicPr>
            <a:picLocks noChangeAspect="1"/>
          </p:cNvPicPr>
          <p:nvPr userDrawn="1"/>
        </p:nvPicPr>
        <p:blipFill rotWithShape="1">
          <a:blip r:embed="rId2"/>
          <a:srcRect l="15714" t="20857" r="78357" b="68476"/>
          <a:stretch/>
        </p:blipFill>
        <p:spPr>
          <a:xfrm>
            <a:off x="914513" y="6011940"/>
            <a:ext cx="1323590" cy="669771"/>
          </a:xfrm>
          <a:prstGeom prst="rect">
            <a:avLst/>
          </a:prstGeom>
        </p:spPr>
      </p:pic>
    </p:spTree>
    <p:extLst>
      <p:ext uri="{BB962C8B-B14F-4D97-AF65-F5344CB8AC3E}">
        <p14:creationId xmlns:p14="http://schemas.microsoft.com/office/powerpoint/2010/main" val="301069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and Graph">
    <p:bg>
      <p:bgPr>
        <a:solidFill>
          <a:schemeClr val="bg2"/>
        </a:solid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pic>
        <p:nvPicPr>
          <p:cNvPr id="2" name="Picture 1">
            <a:extLst>
              <a:ext uri="{FF2B5EF4-FFF2-40B4-BE49-F238E27FC236}">
                <a16:creationId xmlns:a16="http://schemas.microsoft.com/office/drawing/2014/main" id="{0B772F73-EC8B-9263-1A03-C9C837AB15FE}"/>
              </a:ext>
            </a:extLst>
          </p:cNvPr>
          <p:cNvPicPr>
            <a:picLocks noChangeAspect="1"/>
          </p:cNvPicPr>
          <p:nvPr userDrawn="1"/>
        </p:nvPicPr>
        <p:blipFill rotWithShape="1">
          <a:blip r:embed="rId2"/>
          <a:srcRect l="15714" t="20857" r="78357" b="68476"/>
          <a:stretch/>
        </p:blipFill>
        <p:spPr>
          <a:xfrm>
            <a:off x="914513" y="6011940"/>
            <a:ext cx="1323590" cy="669771"/>
          </a:xfrm>
          <a:prstGeom prst="rect">
            <a:avLst/>
          </a:prstGeom>
        </p:spPr>
      </p:pic>
    </p:spTree>
    <p:extLst>
      <p:ext uri="{BB962C8B-B14F-4D97-AF65-F5344CB8AC3E}">
        <p14:creationId xmlns:p14="http://schemas.microsoft.com/office/powerpoint/2010/main" val="406246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6/19/2023</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251674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6/19/2023</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1"/>
            <a:ext cx="10499725" cy="46928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pic>
        <p:nvPicPr>
          <p:cNvPr id="2" name="Picture 1" descr="A picture containing logo&#10;&#10;Description automatically generated">
            <a:extLst>
              <a:ext uri="{FF2B5EF4-FFF2-40B4-BE49-F238E27FC236}">
                <a16:creationId xmlns:a16="http://schemas.microsoft.com/office/drawing/2014/main" id="{226AAFE1-86E1-226A-1DCE-254149D82CCF}"/>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161956" y="6318402"/>
            <a:ext cx="3883959" cy="533705"/>
          </a:xfrm>
          <a:prstGeom prst="rect">
            <a:avLst/>
          </a:prstGeom>
        </p:spPr>
      </p:pic>
    </p:spTree>
    <p:extLst>
      <p:ext uri="{BB962C8B-B14F-4D97-AF65-F5344CB8AC3E}">
        <p14:creationId xmlns:p14="http://schemas.microsoft.com/office/powerpoint/2010/main" val="14769475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6/19/2023</a:t>
            </a:fld>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pic>
        <p:nvPicPr>
          <p:cNvPr id="3" name="Picture 2" descr="A picture containing logo&#10;&#10;Description automatically generated">
            <a:extLst>
              <a:ext uri="{FF2B5EF4-FFF2-40B4-BE49-F238E27FC236}">
                <a16:creationId xmlns:a16="http://schemas.microsoft.com/office/drawing/2014/main" id="{755BDA0D-50BF-0011-BA02-7F8A4316623F}"/>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085581" y="6324354"/>
            <a:ext cx="4036359" cy="554647"/>
          </a:xfrm>
          <a:prstGeom prst="rect">
            <a:avLst/>
          </a:prstGeom>
        </p:spPr>
      </p:pic>
    </p:spTree>
    <p:extLst>
      <p:ext uri="{BB962C8B-B14F-4D97-AF65-F5344CB8AC3E}">
        <p14:creationId xmlns:p14="http://schemas.microsoft.com/office/powerpoint/2010/main" val="240585809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096000" y="1192212"/>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t>6/19/2023</a:t>
            </a:fld>
            <a:endParaRPr lang="en-US" dirty="0"/>
          </a:p>
        </p:txBody>
      </p:sp>
      <p:sp>
        <p:nvSpPr>
          <p:cNvPr id="18" name="Slide Number Placeholder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logo&#10;&#10;Description automatically generated">
            <a:extLst>
              <a:ext uri="{FF2B5EF4-FFF2-40B4-BE49-F238E27FC236}">
                <a16:creationId xmlns:a16="http://schemas.microsoft.com/office/drawing/2014/main" id="{68FF5E45-4A88-F601-F951-A6D7F1FA7686}"/>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6126163" y="5990466"/>
            <a:ext cx="4941887" cy="679078"/>
          </a:xfrm>
          <a:prstGeom prst="rect">
            <a:avLst/>
          </a:prstGeom>
        </p:spPr>
      </p:pic>
    </p:spTree>
    <p:extLst>
      <p:ext uri="{BB962C8B-B14F-4D97-AF65-F5344CB8AC3E}">
        <p14:creationId xmlns:p14="http://schemas.microsoft.com/office/powerpoint/2010/main" val="287510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5577C8-AB8C-4B8A-A01F-113B16C4DCA3}" type="datetime1">
              <a:rPr lang="en-US" smtClean="0"/>
              <a:t>6/19/2023</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8" r:id="rId11"/>
    <p:sldLayoutId id="214748365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8" userDrawn="1">
          <p15:clr>
            <a:srgbClr val="F26B43"/>
          </p15:clr>
        </p15:guide>
        <p15:guide id="2" pos="1176" userDrawn="1">
          <p15:clr>
            <a:srgbClr val="F26B43"/>
          </p15:clr>
        </p15:guide>
        <p15:guide id="3" pos="1296" userDrawn="1">
          <p15:clr>
            <a:srgbClr val="F26B43"/>
          </p15:clr>
        </p15:guide>
        <p15:guide id="4" pos="1824" userDrawn="1">
          <p15:clr>
            <a:srgbClr val="F26B43"/>
          </p15:clr>
        </p15:guide>
        <p15:guide id="5" pos="1944" userDrawn="1">
          <p15:clr>
            <a:srgbClr val="F26B43"/>
          </p15:clr>
        </p15:guide>
        <p15:guide id="6" pos="2472" userDrawn="1">
          <p15:clr>
            <a:srgbClr val="F26B43"/>
          </p15:clr>
        </p15:guide>
        <p15:guide id="7" pos="2592" userDrawn="1">
          <p15:clr>
            <a:srgbClr val="F26B43"/>
          </p15:clr>
        </p15:guide>
        <p15:guide id="8" pos="3120" userDrawn="1">
          <p15:clr>
            <a:srgbClr val="F26B43"/>
          </p15:clr>
        </p15:guide>
        <p15:guide id="9" pos="3240" userDrawn="1">
          <p15:clr>
            <a:srgbClr val="F26B43"/>
          </p15:clr>
        </p15:guide>
        <p15:guide id="10" pos="3792" userDrawn="1">
          <p15:clr>
            <a:srgbClr val="F26B43"/>
          </p15:clr>
        </p15:guide>
        <p15:guide id="11" pos="3912" userDrawn="1">
          <p15:clr>
            <a:srgbClr val="F26B43"/>
          </p15:clr>
        </p15:guide>
        <p15:guide id="12" pos="4416" userDrawn="1">
          <p15:clr>
            <a:srgbClr val="F26B43"/>
          </p15:clr>
        </p15:guide>
        <p15:guide id="13" pos="4560" userDrawn="1">
          <p15:clr>
            <a:srgbClr val="F26B43"/>
          </p15:clr>
        </p15:guide>
        <p15:guide id="14" pos="5088" userDrawn="1">
          <p15:clr>
            <a:srgbClr val="F26B43"/>
          </p15:clr>
        </p15:guide>
        <p15:guide id="15" pos="5208" userDrawn="1">
          <p15:clr>
            <a:srgbClr val="F26B43"/>
          </p15:clr>
        </p15:guide>
        <p15:guide id="16" pos="5736" userDrawn="1">
          <p15:clr>
            <a:srgbClr val="F26B43"/>
          </p15:clr>
        </p15:guide>
        <p15:guide id="17" pos="5856" userDrawn="1">
          <p15:clr>
            <a:srgbClr val="F26B43"/>
          </p15:clr>
        </p15:guide>
        <p15:guide id="18" pos="6384" userDrawn="1">
          <p15:clr>
            <a:srgbClr val="F26B43"/>
          </p15:clr>
        </p15:guide>
        <p15:guide id="19" pos="6504" userDrawn="1">
          <p15:clr>
            <a:srgbClr val="F26B43"/>
          </p15:clr>
        </p15:guide>
        <p15:guide id="20" pos="7032" userDrawn="1">
          <p15:clr>
            <a:srgbClr val="F26B43"/>
          </p15:clr>
        </p15:guide>
        <p15:guide id="21" orient="horz" pos="288" userDrawn="1">
          <p15:clr>
            <a:srgbClr val="F26B43"/>
          </p15:clr>
        </p15:guide>
        <p15:guide id="22" orient="horz" pos="1128" userDrawn="1">
          <p15:clr>
            <a:srgbClr val="F26B43"/>
          </p15:clr>
        </p15:guide>
        <p15:guide id="23" orient="horz" pos="1248" userDrawn="1">
          <p15:clr>
            <a:srgbClr val="F26B43"/>
          </p15:clr>
        </p15:guide>
        <p15:guide id="24" orient="horz" pos="2088" userDrawn="1">
          <p15:clr>
            <a:srgbClr val="F26B43"/>
          </p15:clr>
        </p15:guide>
        <p15:guide id="25" orient="horz" pos="2232" userDrawn="1">
          <p15:clr>
            <a:srgbClr val="F26B43"/>
          </p15:clr>
        </p15:guide>
        <p15:guide id="26" orient="horz" pos="3048" userDrawn="1">
          <p15:clr>
            <a:srgbClr val="F26B43"/>
          </p15:clr>
        </p15:guide>
        <p15:guide id="27" orient="horz" pos="3192" userDrawn="1">
          <p15:clr>
            <a:srgbClr val="F26B43"/>
          </p15:clr>
        </p15:guide>
        <p15:guide id="28"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1.ti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7.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5" Type="http://schemas.openxmlformats.org/officeDocument/2006/relationships/image" Target="../media/image23.emf"/><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29.emf"/></Relationships>
</file>

<file path=ppt/slides/_rels/slide2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mailto:elaine.mallory@uclg.on.ca" TargetMode="External"/><Relationship Id="rId1" Type="http://schemas.openxmlformats.org/officeDocument/2006/relationships/slideLayout" Target="../slideLayouts/slideLayout11.xml"/><Relationship Id="rId5" Type="http://schemas.openxmlformats.org/officeDocument/2006/relationships/image" Target="../media/image5.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C9C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67C95-DF23-40B9-B265-2E6F3DE29030}"/>
              </a:ext>
            </a:extLst>
          </p:cNvPr>
          <p:cNvSpPr>
            <a:spLocks noGrp="1"/>
          </p:cNvSpPr>
          <p:nvPr>
            <p:ph type="title"/>
          </p:nvPr>
        </p:nvSpPr>
        <p:spPr>
          <a:xfrm>
            <a:off x="763510" y="541338"/>
            <a:ext cx="5181486" cy="2242441"/>
          </a:xfrm>
        </p:spPr>
        <p:txBody>
          <a:bodyPr>
            <a:normAutofit/>
          </a:bodyPr>
          <a:lstStyle/>
          <a:p>
            <a:r>
              <a:rPr lang="en-US" dirty="0">
                <a:solidFill>
                  <a:srgbClr val="8F3737"/>
                </a:solidFill>
              </a:rPr>
              <a:t>Public Meeting </a:t>
            </a:r>
          </a:p>
        </p:txBody>
      </p:sp>
      <p:sp>
        <p:nvSpPr>
          <p:cNvPr id="18" name="Text Placeholder 17">
            <a:extLst>
              <a:ext uri="{FF2B5EF4-FFF2-40B4-BE49-F238E27FC236}">
                <a16:creationId xmlns:a16="http://schemas.microsoft.com/office/drawing/2014/main" id="{27A48A35-E5E4-4A5F-9F91-BAEA4F5DF21D}"/>
              </a:ext>
            </a:extLst>
          </p:cNvPr>
          <p:cNvSpPr>
            <a:spLocks noGrp="1"/>
          </p:cNvSpPr>
          <p:nvPr>
            <p:ph type="body" sz="quarter" idx="12"/>
          </p:nvPr>
        </p:nvSpPr>
        <p:spPr>
          <a:xfrm>
            <a:off x="897178" y="3109601"/>
            <a:ext cx="3751530" cy="1343645"/>
          </a:xfrm>
        </p:spPr>
        <p:txBody>
          <a:bodyPr/>
          <a:lstStyle/>
          <a:p>
            <a:pPr>
              <a:lnSpc>
                <a:spcPct val="100000"/>
              </a:lnSpc>
            </a:pPr>
            <a:r>
              <a:rPr lang="en-US" sz="2400" b="1" dirty="0"/>
              <a:t>Draft Land Evaluation and Area Review (LEAR) Report for Public Consultation</a:t>
            </a:r>
          </a:p>
          <a:p>
            <a:r>
              <a:rPr lang="en-US" sz="1600" dirty="0"/>
              <a:t>June 21, 2023 at 4:00pm</a:t>
            </a:r>
          </a:p>
          <a:p>
            <a:endParaRPr lang="en-US" dirty="0"/>
          </a:p>
        </p:txBody>
      </p:sp>
      <p:sp>
        <p:nvSpPr>
          <p:cNvPr id="6" name="Rectangle 5">
            <a:extLst>
              <a:ext uri="{FF2B5EF4-FFF2-40B4-BE49-F238E27FC236}">
                <a16:creationId xmlns:a16="http://schemas.microsoft.com/office/drawing/2014/main" id="{E5A4CF62-B3A2-EEB0-C235-F832A0089267}"/>
              </a:ext>
            </a:extLst>
          </p:cNvPr>
          <p:cNvSpPr/>
          <p:nvPr/>
        </p:nvSpPr>
        <p:spPr>
          <a:xfrm>
            <a:off x="6095998" y="0"/>
            <a:ext cx="5332492" cy="6858000"/>
          </a:xfrm>
          <a:prstGeom prst="rect">
            <a:avLst/>
          </a:prstGeom>
          <a:ln>
            <a:solidFill>
              <a:srgbClr val="AA9D9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350E9D9B-D6E2-DA6D-9BE6-2A191707EE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89" r="22081"/>
          <a:stretch/>
        </p:blipFill>
        <p:spPr bwMode="auto">
          <a:xfrm>
            <a:off x="6095999" y="1524000"/>
            <a:ext cx="5332491"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logo&#10;&#10;Description automatically generated">
            <a:extLst>
              <a:ext uri="{FF2B5EF4-FFF2-40B4-BE49-F238E27FC236}">
                <a16:creationId xmlns:a16="http://schemas.microsoft.com/office/drawing/2014/main" id="{AC2C2230-8580-8BD8-CB93-10903365C35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242843" y="5643539"/>
            <a:ext cx="4029169" cy="553659"/>
          </a:xfrm>
          <a:prstGeom prst="rect">
            <a:avLst/>
          </a:prstGeom>
        </p:spPr>
      </p:pic>
      <p:pic>
        <p:nvPicPr>
          <p:cNvPr id="2" name="Picture 1">
            <a:extLst>
              <a:ext uri="{FF2B5EF4-FFF2-40B4-BE49-F238E27FC236}">
                <a16:creationId xmlns:a16="http://schemas.microsoft.com/office/drawing/2014/main" id="{DAA19B31-D897-C91C-36AA-1E88048C7BF7}"/>
              </a:ext>
            </a:extLst>
          </p:cNvPr>
          <p:cNvPicPr>
            <a:picLocks noChangeAspect="1"/>
          </p:cNvPicPr>
          <p:nvPr/>
        </p:nvPicPr>
        <p:blipFill rotWithShape="1">
          <a:blip r:embed="rId5"/>
          <a:srcRect l="15714" t="20857" r="78357" b="68476"/>
          <a:stretch/>
        </p:blipFill>
        <p:spPr>
          <a:xfrm>
            <a:off x="7832436" y="324526"/>
            <a:ext cx="1884678" cy="874946"/>
          </a:xfrm>
          <a:prstGeom prst="rect">
            <a:avLst/>
          </a:prstGeom>
        </p:spPr>
      </p:pic>
      <p:pic>
        <p:nvPicPr>
          <p:cNvPr id="3" name="Picture 2">
            <a:extLst>
              <a:ext uri="{FF2B5EF4-FFF2-40B4-BE49-F238E27FC236}">
                <a16:creationId xmlns:a16="http://schemas.microsoft.com/office/drawing/2014/main" id="{8B626F3E-1349-A0B9-00A4-965A2EE9544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2843" y="6197198"/>
            <a:ext cx="991203" cy="660802"/>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886821" y="9114"/>
            <a:ext cx="9895974" cy="1063942"/>
          </a:xfrm>
        </p:spPr>
        <p:txBody>
          <a:bodyPr>
            <a:normAutofit/>
          </a:bodyPr>
          <a:lstStyle/>
          <a:p>
            <a:pPr algn="ctr"/>
            <a:r>
              <a:rPr lang="en-US" sz="4800" dirty="0">
                <a:solidFill>
                  <a:srgbClr val="8F3737"/>
                </a:solidFill>
              </a:rPr>
              <a:t>The LE portion LEAR Map</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10</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3"/>
          <a:srcRect l="15714" t="20857" r="78357" b="68476"/>
          <a:stretch/>
        </p:blipFill>
        <p:spPr>
          <a:xfrm>
            <a:off x="886821" y="6179115"/>
            <a:ext cx="1560534"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3591" y="6183599"/>
            <a:ext cx="991203" cy="660802"/>
          </a:xfrm>
          <a:prstGeom prst="rect">
            <a:avLst/>
          </a:prstGeom>
        </p:spPr>
      </p:pic>
      <p:pic>
        <p:nvPicPr>
          <p:cNvPr id="9" name="Picture 8">
            <a:extLst>
              <a:ext uri="{FF2B5EF4-FFF2-40B4-BE49-F238E27FC236}">
                <a16:creationId xmlns:a16="http://schemas.microsoft.com/office/drawing/2014/main" id="{40AA62E6-A370-613C-6D31-A39144E519C9}"/>
              </a:ext>
            </a:extLst>
          </p:cNvPr>
          <p:cNvPicPr>
            <a:picLocks noChangeAspect="1"/>
          </p:cNvPicPr>
          <p:nvPr/>
        </p:nvPicPr>
        <p:blipFill rotWithShape="1">
          <a:blip r:embed="rId5"/>
          <a:srcRect l="60584" t="14762" r="2695" b="8159"/>
          <a:stretch/>
        </p:blipFill>
        <p:spPr>
          <a:xfrm>
            <a:off x="1148013" y="1015785"/>
            <a:ext cx="9895974" cy="5842215"/>
          </a:xfrm>
          <a:prstGeom prst="rect">
            <a:avLst/>
          </a:prstGeom>
          <a:ln>
            <a:solidFill>
              <a:schemeClr val="tx1"/>
            </a:solidFill>
          </a:ln>
        </p:spPr>
      </p:pic>
    </p:spTree>
    <p:extLst>
      <p:ext uri="{BB962C8B-B14F-4D97-AF65-F5344CB8AC3E}">
        <p14:creationId xmlns:p14="http://schemas.microsoft.com/office/powerpoint/2010/main" val="1139358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886821" y="277970"/>
            <a:ext cx="10952878" cy="1325199"/>
          </a:xfrm>
        </p:spPr>
        <p:txBody>
          <a:bodyPr>
            <a:normAutofit/>
          </a:bodyPr>
          <a:lstStyle/>
          <a:p>
            <a:r>
              <a:rPr lang="en-US" sz="5400" dirty="0">
                <a:solidFill>
                  <a:srgbClr val="8F3737"/>
                </a:solidFill>
              </a:rPr>
              <a:t>AR Components of the LEAR</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11</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3"/>
          <a:srcRect l="15714" t="20857" r="78357" b="68476"/>
          <a:stretch/>
        </p:blipFill>
        <p:spPr>
          <a:xfrm>
            <a:off x="914513" y="6174631"/>
            <a:ext cx="1625728"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3591" y="6183600"/>
            <a:ext cx="991203" cy="660802"/>
          </a:xfrm>
          <a:prstGeom prst="rect">
            <a:avLst/>
          </a:prstGeom>
        </p:spPr>
      </p:pic>
      <p:sp>
        <p:nvSpPr>
          <p:cNvPr id="8" name="TextBox 7">
            <a:extLst>
              <a:ext uri="{FF2B5EF4-FFF2-40B4-BE49-F238E27FC236}">
                <a16:creationId xmlns:a16="http://schemas.microsoft.com/office/drawing/2014/main" id="{16096B8F-908B-EEE6-5F18-08FEC2B2FEF7}"/>
              </a:ext>
            </a:extLst>
          </p:cNvPr>
          <p:cNvSpPr txBox="1"/>
          <p:nvPr/>
        </p:nvSpPr>
        <p:spPr>
          <a:xfrm>
            <a:off x="877752" y="2244060"/>
            <a:ext cx="3324978" cy="2369880"/>
          </a:xfrm>
          <a:prstGeom prst="rect">
            <a:avLst/>
          </a:prstGeom>
          <a:noFill/>
        </p:spPr>
        <p:txBody>
          <a:bodyPr wrap="square">
            <a:spAutoFit/>
          </a:bodyPr>
          <a:lstStyle/>
          <a:p>
            <a:pPr marL="0" marR="0">
              <a:spcBef>
                <a:spcPts val="1200"/>
              </a:spcBef>
              <a:spcAft>
                <a:spcPts val="1200"/>
              </a:spcAft>
            </a:pPr>
            <a:r>
              <a:rPr lang="en-CA" sz="1800" dirty="0">
                <a:effectLst/>
                <a:latin typeface="Calibri" panose="020F0502020204030204" pitchFamily="34" charset="0"/>
                <a:ea typeface="Times New Roman" panose="02020603050405020304" pitchFamily="18" charset="0"/>
                <a:cs typeface="Times New Roman" panose="02020603050405020304" pitchFamily="18" charset="0"/>
              </a:rPr>
              <a:t>Two factors were identified for the Counties of Leeds and Grenville. </a:t>
            </a:r>
          </a:p>
          <a:p>
            <a:pPr marL="342900" marR="0" indent="-342900">
              <a:spcBef>
                <a:spcPts val="1200"/>
              </a:spcBef>
              <a:spcAft>
                <a:spcPts val="1200"/>
              </a:spcAft>
              <a:buAutoNum type="arabicPeriod"/>
            </a:pPr>
            <a:r>
              <a:rPr lang="en-CA" sz="1800" dirty="0">
                <a:effectLst/>
                <a:latin typeface="Calibri" panose="020F0502020204030204" pitchFamily="34" charset="0"/>
                <a:ea typeface="Times New Roman" panose="02020603050405020304" pitchFamily="18" charset="0"/>
                <a:cs typeface="Times New Roman" panose="02020603050405020304" pitchFamily="18" charset="0"/>
              </a:rPr>
              <a:t>Fragmentation</a:t>
            </a:r>
          </a:p>
          <a:p>
            <a:pPr marL="342900" marR="0" indent="-342900">
              <a:spcBef>
                <a:spcPts val="1200"/>
              </a:spcBef>
              <a:spcAft>
                <a:spcPts val="1200"/>
              </a:spcAft>
              <a:buAutoNum type="arabicPeriod"/>
            </a:pPr>
            <a:r>
              <a:rPr lang="en-CA" dirty="0">
                <a:latin typeface="Calibri" panose="020F0502020204030204" pitchFamily="34" charset="0"/>
                <a:ea typeface="Times New Roman" panose="02020603050405020304" pitchFamily="18" charset="0"/>
                <a:cs typeface="Times New Roman" panose="02020603050405020304" pitchFamily="18" charset="0"/>
              </a:rPr>
              <a:t>Lands in agricultural production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39ACA1A-25FA-DA49-C0A0-2559C3E933BD}"/>
              </a:ext>
            </a:extLst>
          </p:cNvPr>
          <p:cNvPicPr>
            <a:picLocks noChangeAspect="1"/>
          </p:cNvPicPr>
          <p:nvPr/>
        </p:nvPicPr>
        <p:blipFill rotWithShape="1">
          <a:blip r:embed="rId5"/>
          <a:srcRect l="61169" t="15455" r="2889" b="5930"/>
          <a:stretch/>
        </p:blipFill>
        <p:spPr>
          <a:xfrm>
            <a:off x="4322619" y="1550302"/>
            <a:ext cx="7517080" cy="4624329"/>
          </a:xfrm>
          <a:prstGeom prst="rect">
            <a:avLst/>
          </a:prstGeom>
          <a:ln>
            <a:solidFill>
              <a:schemeClr val="tx1"/>
            </a:solidFill>
          </a:ln>
        </p:spPr>
      </p:pic>
    </p:spTree>
    <p:extLst>
      <p:ext uri="{BB962C8B-B14F-4D97-AF65-F5344CB8AC3E}">
        <p14:creationId xmlns:p14="http://schemas.microsoft.com/office/powerpoint/2010/main" val="2214112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886820" y="277971"/>
            <a:ext cx="8428630" cy="839616"/>
          </a:xfrm>
        </p:spPr>
        <p:txBody>
          <a:bodyPr>
            <a:normAutofit fontScale="90000"/>
          </a:bodyPr>
          <a:lstStyle/>
          <a:p>
            <a:br>
              <a:rPr lang="en-US" sz="5400" dirty="0">
                <a:solidFill>
                  <a:srgbClr val="8F3737"/>
                </a:solidFill>
              </a:rPr>
            </a:br>
            <a:r>
              <a:rPr lang="en-US" sz="5400" dirty="0">
                <a:solidFill>
                  <a:srgbClr val="8F3737"/>
                </a:solidFill>
              </a:rPr>
              <a:t>Weighting the LEAR Factors</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12</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99359" y="6152096"/>
            <a:ext cx="1559114"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0780" y="6152096"/>
            <a:ext cx="991203" cy="660802"/>
          </a:xfrm>
          <a:prstGeom prst="rect">
            <a:avLst/>
          </a:prstGeom>
        </p:spPr>
      </p:pic>
      <p:sp>
        <p:nvSpPr>
          <p:cNvPr id="10" name="TextBox 9">
            <a:extLst>
              <a:ext uri="{FF2B5EF4-FFF2-40B4-BE49-F238E27FC236}">
                <a16:creationId xmlns:a16="http://schemas.microsoft.com/office/drawing/2014/main" id="{4ABA417B-151C-2818-DB8F-C9C27F8330E9}"/>
              </a:ext>
            </a:extLst>
          </p:cNvPr>
          <p:cNvSpPr txBox="1"/>
          <p:nvPr/>
        </p:nvSpPr>
        <p:spPr>
          <a:xfrm>
            <a:off x="999360" y="2006995"/>
            <a:ext cx="4807350" cy="3631763"/>
          </a:xfrm>
          <a:prstGeom prst="rect">
            <a:avLst/>
          </a:prstGeom>
          <a:noFill/>
        </p:spPr>
        <p:txBody>
          <a:bodyPr wrap="square">
            <a:spAutoFit/>
          </a:bodyPr>
          <a:lstStyle/>
          <a:p>
            <a:pPr marL="342900" marR="0" lvl="0" indent="-342900">
              <a:lnSpc>
                <a:spcPct val="150000"/>
              </a:lnSpc>
              <a:spcBef>
                <a:spcPts val="1200"/>
              </a:spcBef>
              <a:spcAft>
                <a:spcPts val="0"/>
              </a:spcAft>
              <a:buFont typeface="+mj-lt"/>
              <a:buAutoNum type="arabicPeriod"/>
            </a:pPr>
            <a:r>
              <a:rPr lang="en-CA" sz="1800" b="0" dirty="0">
                <a:effectLst/>
                <a:latin typeface="Calibri" panose="020F0502020204030204" pitchFamily="34" charset="0"/>
                <a:ea typeface="Times New Roman" panose="02020603050405020304" pitchFamily="18" charset="0"/>
                <a:cs typeface="Times New Roman" panose="02020603050405020304" pitchFamily="18" charset="0"/>
              </a:rPr>
              <a:t>Soils (Canada Land Inventory Soil Capability for Agriculture) (LE Factor) – 60%</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CA" sz="1800" b="0" dirty="0">
                <a:effectLst/>
                <a:latin typeface="Calibri" panose="020F0502020204030204" pitchFamily="34" charset="0"/>
                <a:ea typeface="Times New Roman" panose="02020603050405020304" pitchFamily="18" charset="0"/>
                <a:cs typeface="Times New Roman" panose="02020603050405020304" pitchFamily="18" charset="0"/>
              </a:rPr>
              <a:t>Fragmentation (AR Factor) – 10%</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50000"/>
              </a:lnSpc>
              <a:spcBef>
                <a:spcPts val="600"/>
              </a:spcBef>
              <a:spcAft>
                <a:spcPts val="1800"/>
              </a:spcAft>
              <a:buFont typeface="+mj-lt"/>
              <a:buAutoNum type="arabicPeriod"/>
            </a:pPr>
            <a:r>
              <a:rPr lang="en-CA" sz="1800" b="0" dirty="0">
                <a:effectLst/>
                <a:latin typeface="Calibri" panose="020F0502020204030204" pitchFamily="34" charset="0"/>
                <a:ea typeface="Times New Roman" panose="02020603050405020304" pitchFamily="18" charset="0"/>
                <a:cs typeface="Times New Roman" panose="02020603050405020304" pitchFamily="18" charset="0"/>
              </a:rPr>
              <a:t>Percentage of Land in Agricultural Production (AR Factor) – 30%</a:t>
            </a:r>
          </a:p>
          <a:p>
            <a:pPr marR="0" lvl="0">
              <a:lnSpc>
                <a:spcPct val="150000"/>
              </a:lnSpc>
              <a:spcBef>
                <a:spcPts val="600"/>
              </a:spcBef>
              <a:spcAft>
                <a:spcPts val="1800"/>
              </a:spcAft>
            </a:pPr>
            <a:r>
              <a:rPr lang="en-CA" dirty="0">
                <a:latin typeface="Calibri" panose="020F0502020204030204" pitchFamily="34" charset="0"/>
                <a:ea typeface="Times New Roman" panose="02020603050405020304" pitchFamily="18" charset="0"/>
                <a:cs typeface="Times New Roman" panose="02020603050405020304" pitchFamily="18" charset="0"/>
              </a:rPr>
              <a:t>The weightings match the OMAFRA methodology.</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1200"/>
              </a:spcBef>
              <a:spcAft>
                <a:spcPts val="1200"/>
              </a:spcAft>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3484723-D94E-2703-E65D-DD51D2538E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3410" y="1511591"/>
            <a:ext cx="5536098" cy="4414196"/>
          </a:xfrm>
          <a:prstGeom prst="rect">
            <a:avLst/>
          </a:prstGeom>
          <a:noFill/>
          <a:ln>
            <a:noFill/>
          </a:ln>
        </p:spPr>
      </p:pic>
    </p:spTree>
    <p:extLst>
      <p:ext uri="{BB962C8B-B14F-4D97-AF65-F5344CB8AC3E}">
        <p14:creationId xmlns:p14="http://schemas.microsoft.com/office/powerpoint/2010/main" val="537601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701222" y="343760"/>
            <a:ext cx="11357428" cy="1056476"/>
          </a:xfrm>
        </p:spPr>
        <p:txBody>
          <a:bodyPr>
            <a:normAutofit/>
          </a:bodyPr>
          <a:lstStyle/>
          <a:p>
            <a:r>
              <a:rPr lang="en-US" sz="4400" dirty="0">
                <a:solidFill>
                  <a:srgbClr val="8F3737"/>
                </a:solidFill>
              </a:rPr>
              <a:t>Selecting the Scoring Threshold</a:t>
            </a:r>
            <a:endParaRPr lang="en-US" sz="6600" dirty="0">
              <a:solidFill>
                <a:srgbClr val="8F3737"/>
              </a:solidFill>
            </a:endParaRP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13</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3"/>
          <a:srcRect l="15714" t="20857" r="78357" b="68476"/>
          <a:stretch/>
        </p:blipFill>
        <p:spPr>
          <a:xfrm>
            <a:off x="969930" y="6143183"/>
            <a:ext cx="1523887"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4867" y="6156581"/>
            <a:ext cx="991203" cy="660802"/>
          </a:xfrm>
          <a:prstGeom prst="rect">
            <a:avLst/>
          </a:prstGeom>
        </p:spPr>
      </p:pic>
      <p:sp>
        <p:nvSpPr>
          <p:cNvPr id="10" name="TextBox 9">
            <a:extLst>
              <a:ext uri="{FF2B5EF4-FFF2-40B4-BE49-F238E27FC236}">
                <a16:creationId xmlns:a16="http://schemas.microsoft.com/office/drawing/2014/main" id="{4ABA417B-151C-2818-DB8F-C9C27F8330E9}"/>
              </a:ext>
            </a:extLst>
          </p:cNvPr>
          <p:cNvSpPr txBox="1"/>
          <p:nvPr/>
        </p:nvSpPr>
        <p:spPr>
          <a:xfrm>
            <a:off x="701222" y="1738685"/>
            <a:ext cx="2778248" cy="4247317"/>
          </a:xfrm>
          <a:prstGeom prst="rect">
            <a:avLst/>
          </a:prstGeom>
          <a:noFill/>
        </p:spPr>
        <p:txBody>
          <a:bodyPr wrap="square">
            <a:spAutoFit/>
          </a:bodyPr>
          <a:lstStyle/>
          <a:p>
            <a:pPr marR="0" lvl="0">
              <a:spcBef>
                <a:spcPts val="1200"/>
              </a:spcBef>
              <a:spcAft>
                <a:spcPts val="0"/>
              </a:spcAft>
            </a:pPr>
            <a:r>
              <a:rPr lang="en-US" sz="2000" dirty="0">
                <a:latin typeface="Calibri" panose="020F0502020204030204" pitchFamily="34" charset="0"/>
                <a:ea typeface="Times New Roman" panose="02020603050405020304" pitchFamily="18" charset="0"/>
                <a:cs typeface="Times New Roman" panose="02020603050405020304" pitchFamily="18" charset="0"/>
              </a:rPr>
              <a:t>The scoring threshold of 60 (out of 100) was selected.</a:t>
            </a:r>
          </a:p>
          <a:p>
            <a:pPr marL="285750" marR="0" lvl="0" indent="-285750">
              <a:spcBef>
                <a:spcPts val="120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The OMAFRA gui</a:t>
            </a:r>
            <a:r>
              <a:rPr lang="en-US" dirty="0">
                <a:latin typeface="Calibri" panose="020F0502020204030204" pitchFamily="34" charset="0"/>
                <a:ea typeface="Times New Roman" panose="02020603050405020304" pitchFamily="18" charset="0"/>
                <a:cs typeface="Times New Roman" panose="02020603050405020304" pitchFamily="18" charset="0"/>
              </a:rPr>
              <a:t>deline suggests testing both the 60 and 70 threshold scores</a:t>
            </a:r>
          </a:p>
          <a:p>
            <a:pPr marL="285750" marR="0" lvl="0" indent="-285750">
              <a:spcBef>
                <a:spcPts val="120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Applying the 70 threshold would result in significant removal of land from the existing designated prime lands.</a:t>
            </a:r>
            <a:endParaRPr lang="en-US"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1200"/>
              </a:spcBef>
              <a:spcAft>
                <a:spcPts val="1200"/>
              </a:spcAft>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descr="Map&#10;&#10;Description automatically generated">
            <a:extLst>
              <a:ext uri="{FF2B5EF4-FFF2-40B4-BE49-F238E27FC236}">
                <a16:creationId xmlns:a16="http://schemas.microsoft.com/office/drawing/2014/main" id="{E577BEA2-BF80-E33B-BBD5-87018220B3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829"/>
          <a:stretch/>
        </p:blipFill>
        <p:spPr bwMode="auto">
          <a:xfrm>
            <a:off x="3698421" y="1306919"/>
            <a:ext cx="8360229" cy="4985414"/>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4719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49EDF8-E643-07BE-BBFC-40F926CE8F4C}"/>
              </a:ext>
            </a:extLst>
          </p:cNvPr>
          <p:cNvPicPr>
            <a:picLocks noChangeAspect="1"/>
          </p:cNvPicPr>
          <p:nvPr/>
        </p:nvPicPr>
        <p:blipFill>
          <a:blip r:embed="rId3"/>
          <a:stretch>
            <a:fillRect/>
          </a:stretch>
        </p:blipFill>
        <p:spPr>
          <a:xfrm>
            <a:off x="365850" y="0"/>
            <a:ext cx="11386866" cy="6858000"/>
          </a:xfrm>
          <a:prstGeom prst="rect">
            <a:avLst/>
          </a:prstGeom>
        </p:spPr>
      </p:pic>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3267020" y="5893"/>
            <a:ext cx="6575538" cy="880187"/>
          </a:xfrm>
          <a:solidFill>
            <a:schemeClr val="bg1"/>
          </a:solidFill>
        </p:spPr>
        <p:txBody>
          <a:bodyPr>
            <a:normAutofit fontScale="90000"/>
          </a:bodyPr>
          <a:lstStyle/>
          <a:p>
            <a:pPr algn="ctr"/>
            <a:r>
              <a:rPr lang="en-US" sz="5400" dirty="0">
                <a:solidFill>
                  <a:srgbClr val="8F3737"/>
                </a:solidFill>
              </a:rPr>
              <a:t>DRAFT LEAR MAP</a:t>
            </a:r>
            <a:br>
              <a:rPr lang="en-US" sz="5400" dirty="0">
                <a:solidFill>
                  <a:srgbClr val="8F3737"/>
                </a:solidFill>
              </a:rPr>
            </a:br>
            <a:r>
              <a:rPr lang="en-US" sz="1600" dirty="0">
                <a:solidFill>
                  <a:srgbClr val="8F3737"/>
                </a:solidFill>
              </a:rPr>
              <a:t>The Gold </a:t>
            </a:r>
            <a:r>
              <a:rPr lang="en-US" sz="1600" dirty="0" err="1">
                <a:solidFill>
                  <a:srgbClr val="8F3737"/>
                </a:solidFill>
              </a:rPr>
              <a:t>coloured</a:t>
            </a:r>
            <a:r>
              <a:rPr lang="en-US" sz="1600" dirty="0">
                <a:solidFill>
                  <a:srgbClr val="8F3737"/>
                </a:solidFill>
              </a:rPr>
              <a:t> areas are the lands identified by the LEAR</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14</a:t>
            </a:fld>
            <a:endParaRPr lang="en-US" dirty="0"/>
          </a:p>
        </p:txBody>
      </p:sp>
    </p:spTree>
    <p:extLst>
      <p:ext uri="{BB962C8B-B14F-4D97-AF65-F5344CB8AC3E}">
        <p14:creationId xmlns:p14="http://schemas.microsoft.com/office/powerpoint/2010/main" val="589464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914513" y="365125"/>
            <a:ext cx="5982676" cy="1620429"/>
          </a:xfrm>
        </p:spPr>
        <p:txBody>
          <a:bodyPr>
            <a:normAutofit/>
          </a:bodyPr>
          <a:lstStyle/>
          <a:p>
            <a:r>
              <a:rPr lang="en-US" sz="4400" dirty="0">
                <a:solidFill>
                  <a:srgbClr val="8F3737"/>
                </a:solidFill>
              </a:rPr>
              <a:t>LEAR Map Confirmations / Next Steps</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15</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152096"/>
            <a:ext cx="1542360"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613" y="6161065"/>
            <a:ext cx="991203" cy="660802"/>
          </a:xfrm>
          <a:prstGeom prst="rect">
            <a:avLst/>
          </a:prstGeom>
        </p:spPr>
      </p:pic>
      <p:sp>
        <p:nvSpPr>
          <p:cNvPr id="9" name="TextBox 8">
            <a:extLst>
              <a:ext uri="{FF2B5EF4-FFF2-40B4-BE49-F238E27FC236}">
                <a16:creationId xmlns:a16="http://schemas.microsoft.com/office/drawing/2014/main" id="{B59E82F1-56B9-26A1-3CA1-871AAD707E2F}"/>
              </a:ext>
            </a:extLst>
          </p:cNvPr>
          <p:cNvSpPr txBox="1"/>
          <p:nvPr/>
        </p:nvSpPr>
        <p:spPr>
          <a:xfrm>
            <a:off x="977848" y="2274838"/>
            <a:ext cx="5181487" cy="2308324"/>
          </a:xfrm>
          <a:prstGeom prst="rect">
            <a:avLst/>
          </a:prstGeom>
          <a:noFill/>
        </p:spPr>
        <p:txBody>
          <a:bodyPr wrap="square" rtlCol="0">
            <a:spAutoFit/>
          </a:bodyPr>
          <a:lstStyle/>
          <a:p>
            <a:r>
              <a:rPr lang="en-US" dirty="0"/>
              <a:t>We will apply the input we have heard to date (page 22 of report) and consult on the draft maps, using the following template for feedback and welcoming all input.</a:t>
            </a:r>
          </a:p>
          <a:p>
            <a:endParaRPr lang="en-US" dirty="0"/>
          </a:p>
          <a:p>
            <a:r>
              <a:rPr lang="en-US" dirty="0"/>
              <a:t>The Counties has created this table as an electronic survey that is returning responses.</a:t>
            </a:r>
          </a:p>
          <a:p>
            <a:endParaRPr lang="en-US" dirty="0"/>
          </a:p>
        </p:txBody>
      </p:sp>
      <p:pic>
        <p:nvPicPr>
          <p:cNvPr id="6" name="Picture 5">
            <a:extLst>
              <a:ext uri="{FF2B5EF4-FFF2-40B4-BE49-F238E27FC236}">
                <a16:creationId xmlns:a16="http://schemas.microsoft.com/office/drawing/2014/main" id="{75254B4A-2C45-38C4-CEDC-75E998D8E57E}"/>
              </a:ext>
            </a:extLst>
          </p:cNvPr>
          <p:cNvPicPr>
            <a:picLocks noChangeAspect="1"/>
          </p:cNvPicPr>
          <p:nvPr/>
        </p:nvPicPr>
        <p:blipFill>
          <a:blip r:embed="rId4"/>
          <a:stretch>
            <a:fillRect/>
          </a:stretch>
        </p:blipFill>
        <p:spPr>
          <a:xfrm>
            <a:off x="6974888" y="331433"/>
            <a:ext cx="4772862" cy="6049976"/>
          </a:xfrm>
          <a:prstGeom prst="rect">
            <a:avLst/>
          </a:prstGeom>
          <a:ln>
            <a:solidFill>
              <a:schemeClr val="tx1"/>
            </a:solidFill>
          </a:ln>
        </p:spPr>
      </p:pic>
    </p:spTree>
    <p:extLst>
      <p:ext uri="{BB962C8B-B14F-4D97-AF65-F5344CB8AC3E}">
        <p14:creationId xmlns:p14="http://schemas.microsoft.com/office/powerpoint/2010/main" val="4007125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914513" y="130901"/>
            <a:ext cx="9805738" cy="1402715"/>
          </a:xfrm>
        </p:spPr>
        <p:txBody>
          <a:bodyPr>
            <a:normAutofit/>
          </a:bodyPr>
          <a:lstStyle/>
          <a:p>
            <a:r>
              <a:rPr lang="en-US" sz="4800" dirty="0">
                <a:solidFill>
                  <a:srgbClr val="8F3737"/>
                </a:solidFill>
              </a:rPr>
              <a:t>LEAR Map Confirmations / Next Steps</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16</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185614"/>
            <a:ext cx="1505414" cy="660802"/>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5118" y="6185614"/>
            <a:ext cx="991203" cy="660802"/>
          </a:xfrm>
          <a:prstGeom prst="rect">
            <a:avLst/>
          </a:prstGeom>
        </p:spPr>
      </p:pic>
      <p:sp>
        <p:nvSpPr>
          <p:cNvPr id="9" name="TextBox 8">
            <a:extLst>
              <a:ext uri="{FF2B5EF4-FFF2-40B4-BE49-F238E27FC236}">
                <a16:creationId xmlns:a16="http://schemas.microsoft.com/office/drawing/2014/main" id="{B59E82F1-56B9-26A1-3CA1-871AAD707E2F}"/>
              </a:ext>
            </a:extLst>
          </p:cNvPr>
          <p:cNvSpPr txBox="1"/>
          <p:nvPr/>
        </p:nvSpPr>
        <p:spPr>
          <a:xfrm>
            <a:off x="914513" y="1247263"/>
            <a:ext cx="9988618" cy="5509200"/>
          </a:xfrm>
          <a:prstGeom prst="rect">
            <a:avLst/>
          </a:prstGeom>
          <a:noFill/>
        </p:spPr>
        <p:txBody>
          <a:bodyPr wrap="square" rtlCol="0">
            <a:spAutoFit/>
          </a:bodyPr>
          <a:lstStyle/>
          <a:p>
            <a:pPr marL="285750" indent="-285750">
              <a:spcBef>
                <a:spcPts val="600"/>
              </a:spcBef>
              <a:spcAft>
                <a:spcPts val="1200"/>
              </a:spcAft>
              <a:buFont typeface="Arial" panose="020B0604020202020204" pitchFamily="34" charset="0"/>
              <a:buChar char="•"/>
            </a:pPr>
            <a:r>
              <a:rPr lang="en-US" dirty="0"/>
              <a:t>The draft report was circulated to the public via social media, news release, ads in the newspaper and use of municipal communication channels.  Agencies and all interested parties were notified directly. </a:t>
            </a:r>
          </a:p>
          <a:p>
            <a:pPr marL="285750" indent="-285750">
              <a:spcBef>
                <a:spcPts val="600"/>
              </a:spcBef>
              <a:spcAft>
                <a:spcPts val="1200"/>
              </a:spcAft>
              <a:buFont typeface="Arial" panose="020B0604020202020204" pitchFamily="34" charset="0"/>
              <a:buChar char="•"/>
            </a:pPr>
            <a:r>
              <a:rPr lang="en-US" dirty="0"/>
              <a:t>We have received approximately 25 individual responses since releasing the draft LEAR map in addition to the feedback we heard in the first step of the project.</a:t>
            </a:r>
          </a:p>
          <a:p>
            <a:pPr marL="285750" indent="-285750">
              <a:spcBef>
                <a:spcPts val="600"/>
              </a:spcBef>
              <a:spcAft>
                <a:spcPts val="1200"/>
              </a:spcAft>
              <a:buFont typeface="Arial" panose="020B0604020202020204" pitchFamily="34" charset="0"/>
              <a:buChar char="•"/>
            </a:pPr>
            <a:r>
              <a:rPr lang="en-US" dirty="0"/>
              <a:t>The feedback will be used (and tracked) to refine the final LEAR map.</a:t>
            </a:r>
          </a:p>
          <a:p>
            <a:pPr marL="285750" indent="-285750">
              <a:spcBef>
                <a:spcPts val="600"/>
              </a:spcBef>
              <a:spcAft>
                <a:spcPts val="1200"/>
              </a:spcAft>
              <a:buFont typeface="Arial" panose="020B0604020202020204" pitchFamily="34" charset="0"/>
              <a:buChar char="•"/>
            </a:pPr>
            <a:r>
              <a:rPr lang="en-US" dirty="0"/>
              <a:t>On June 22, site visits will continue to investigate properties that require in-person confirmation.</a:t>
            </a:r>
          </a:p>
          <a:p>
            <a:pPr marL="285750" indent="-285750">
              <a:spcBef>
                <a:spcPts val="600"/>
              </a:spcBef>
              <a:spcAft>
                <a:spcPts val="1200"/>
              </a:spcAft>
              <a:buFont typeface="Arial" panose="020B0604020202020204" pitchFamily="34" charset="0"/>
              <a:buChar char="•"/>
            </a:pPr>
            <a:r>
              <a:rPr lang="en-US" dirty="0"/>
              <a:t>A refinement process that identifies isolated areas and edge rounding is already underway.  Comments on the Draft LEAR map (released May 16 and presented today) are due </a:t>
            </a:r>
            <a:r>
              <a:rPr lang="en-US" b="1" dirty="0"/>
              <a:t>June 30, 2023</a:t>
            </a:r>
            <a:r>
              <a:rPr lang="en-US" dirty="0"/>
              <a:t>.</a:t>
            </a:r>
          </a:p>
          <a:p>
            <a:pPr marL="285750" indent="-285750">
              <a:spcBef>
                <a:spcPts val="600"/>
              </a:spcBef>
              <a:spcAft>
                <a:spcPts val="1200"/>
              </a:spcAft>
              <a:buFont typeface="Arial" panose="020B0604020202020204" pitchFamily="34" charset="0"/>
              <a:buChar char="•"/>
            </a:pPr>
            <a:r>
              <a:rPr lang="en-US" dirty="0"/>
              <a:t>The consultation process on the refined mapping will continue through the summer to allow stakeholders time to provide specific comment.</a:t>
            </a:r>
          </a:p>
          <a:p>
            <a:pPr marL="285750" indent="-285750">
              <a:spcBef>
                <a:spcPts val="600"/>
              </a:spcBef>
              <a:spcAft>
                <a:spcPts val="1200"/>
              </a:spcAft>
              <a:buFont typeface="Arial" panose="020B0604020202020204" pitchFamily="34" charset="0"/>
              <a:buChar char="•"/>
            </a:pPr>
            <a:r>
              <a:rPr lang="en-US" dirty="0"/>
              <a:t>A final system map will be available in the fall of 2023 for a final consultation and the statutory public meeting for the Official Plan Amendment (the intent is for the required public meeting to be held in October).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14426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17</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011940"/>
            <a:ext cx="1323590"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591" y="6020909"/>
            <a:ext cx="991203" cy="660802"/>
          </a:xfrm>
          <a:prstGeom prst="rect">
            <a:avLst/>
          </a:prstGeom>
        </p:spPr>
      </p:pic>
      <p:sp>
        <p:nvSpPr>
          <p:cNvPr id="5" name="Rectangle 2">
            <a:extLst>
              <a:ext uri="{FF2B5EF4-FFF2-40B4-BE49-F238E27FC236}">
                <a16:creationId xmlns:a16="http://schemas.microsoft.com/office/drawing/2014/main" id="{787A8722-5798-084D-6E36-F51A6F37FE8A}"/>
              </a:ext>
            </a:extLst>
          </p:cNvPr>
          <p:cNvSpPr>
            <a:spLocks noChangeArrowheads="1"/>
          </p:cNvSpPr>
          <p:nvPr/>
        </p:nvSpPr>
        <p:spPr bwMode="auto">
          <a:xfrm>
            <a:off x="444138" y="0"/>
            <a:ext cx="11225348" cy="55399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dirty="0" bmk="_Hlk133404884">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Figure 12:  </a:t>
            </a:r>
            <a:r>
              <a:rPr kumimoji="0" lang="en-CA" altLang="en-US" sz="1200" b="1" i="0" u="none" strike="noStrike" cap="none" normalizeH="0" baseline="0" dirty="0" bmk="_Hlk133404884">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Municipality of North Grenville LEAR Map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7558F1CA-F9C2-4932-18FE-9BFA10950A35}"/>
              </a:ext>
            </a:extLst>
          </p:cNvPr>
          <p:cNvSpPr>
            <a:spLocks noChangeArrowheads="1"/>
          </p:cNvSpPr>
          <p:nvPr/>
        </p:nvSpPr>
        <p:spPr bwMode="auto">
          <a:xfrm>
            <a:off x="0" y="82296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02B4787E-B2C3-45A8-B920-1911427DF392}"/>
              </a:ext>
            </a:extLst>
          </p:cNvPr>
          <p:cNvPicPr>
            <a:picLocks noChangeAspect="1"/>
          </p:cNvPicPr>
          <p:nvPr/>
        </p:nvPicPr>
        <p:blipFill>
          <a:blip r:embed="rId4"/>
          <a:stretch>
            <a:fillRect/>
          </a:stretch>
        </p:blipFill>
        <p:spPr>
          <a:xfrm>
            <a:off x="649249" y="314218"/>
            <a:ext cx="10815126" cy="6543782"/>
          </a:xfrm>
          <a:prstGeom prst="rect">
            <a:avLst/>
          </a:prstGeom>
        </p:spPr>
      </p:pic>
    </p:spTree>
    <p:extLst>
      <p:ext uri="{BB962C8B-B14F-4D97-AF65-F5344CB8AC3E}">
        <p14:creationId xmlns:p14="http://schemas.microsoft.com/office/powerpoint/2010/main" val="1044540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18</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011940"/>
            <a:ext cx="1323590"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591" y="6020909"/>
            <a:ext cx="991203" cy="660802"/>
          </a:xfrm>
          <a:prstGeom prst="rect">
            <a:avLst/>
          </a:prstGeom>
        </p:spPr>
      </p:pic>
      <p:sp>
        <p:nvSpPr>
          <p:cNvPr id="6" name="Rectangle 3">
            <a:extLst>
              <a:ext uri="{FF2B5EF4-FFF2-40B4-BE49-F238E27FC236}">
                <a16:creationId xmlns:a16="http://schemas.microsoft.com/office/drawing/2014/main" id="{7558F1CA-F9C2-4932-18FE-9BFA10950A35}"/>
              </a:ext>
            </a:extLst>
          </p:cNvPr>
          <p:cNvSpPr>
            <a:spLocks noChangeArrowheads="1"/>
          </p:cNvSpPr>
          <p:nvPr/>
        </p:nvSpPr>
        <p:spPr bwMode="auto">
          <a:xfrm>
            <a:off x="0" y="82296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C6F434FF-60F2-AEA8-8F68-C5505A0B5044}"/>
              </a:ext>
            </a:extLst>
          </p:cNvPr>
          <p:cNvSpPr>
            <a:spLocks noChangeArrowheads="1"/>
          </p:cNvSpPr>
          <p:nvPr/>
        </p:nvSpPr>
        <p:spPr bwMode="auto">
          <a:xfrm>
            <a:off x="-539931" y="-925274"/>
            <a:ext cx="4926444" cy="2307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1004571" bIns="914112"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dirty="0" bmk="_Hlk133404874">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Figure 13: </a:t>
            </a:r>
            <a:r>
              <a:rPr kumimoji="0" lang="en-CA" altLang="en-US" sz="1200" b="1" i="0" u="none" strike="noStrike" cap="none" normalizeH="0" baseline="0" dirty="0" bmk="_Hlk133404874">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Township of Rideau Lakes LEAR Map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4DBD9D1D-DA0D-666C-EC5F-46D3FB99DB6B}"/>
              </a:ext>
            </a:extLst>
          </p:cNvPr>
          <p:cNvSpPr>
            <a:spLocks noChangeArrowheads="1"/>
          </p:cNvSpPr>
          <p:nvPr/>
        </p:nvSpPr>
        <p:spPr bwMode="auto">
          <a:xfrm>
            <a:off x="0" y="8039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0F0C20ED-A502-7ADB-7E27-13D2A591AADF}"/>
              </a:ext>
            </a:extLst>
          </p:cNvPr>
          <p:cNvPicPr>
            <a:picLocks noChangeAspect="1"/>
          </p:cNvPicPr>
          <p:nvPr/>
        </p:nvPicPr>
        <p:blipFill>
          <a:blip r:embed="rId4"/>
          <a:stretch>
            <a:fillRect/>
          </a:stretch>
        </p:blipFill>
        <p:spPr>
          <a:xfrm>
            <a:off x="492291" y="228598"/>
            <a:ext cx="11019005" cy="6651205"/>
          </a:xfrm>
          <a:prstGeom prst="rect">
            <a:avLst/>
          </a:prstGeom>
        </p:spPr>
      </p:pic>
    </p:spTree>
    <p:extLst>
      <p:ext uri="{BB962C8B-B14F-4D97-AF65-F5344CB8AC3E}">
        <p14:creationId xmlns:p14="http://schemas.microsoft.com/office/powerpoint/2010/main" val="1158136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19</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1777423" y="6220353"/>
            <a:ext cx="1252104" cy="595138"/>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2007" y="6220353"/>
            <a:ext cx="868808" cy="579205"/>
          </a:xfrm>
          <a:prstGeom prst="rect">
            <a:avLst/>
          </a:prstGeom>
        </p:spPr>
      </p:pic>
      <p:sp>
        <p:nvSpPr>
          <p:cNvPr id="6" name="Rectangle 3">
            <a:extLst>
              <a:ext uri="{FF2B5EF4-FFF2-40B4-BE49-F238E27FC236}">
                <a16:creationId xmlns:a16="http://schemas.microsoft.com/office/drawing/2014/main" id="{7558F1CA-F9C2-4932-18FE-9BFA10950A35}"/>
              </a:ext>
            </a:extLst>
          </p:cNvPr>
          <p:cNvSpPr>
            <a:spLocks noChangeArrowheads="1"/>
          </p:cNvSpPr>
          <p:nvPr/>
        </p:nvSpPr>
        <p:spPr bwMode="auto">
          <a:xfrm>
            <a:off x="0" y="82296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4DBD9D1D-DA0D-666C-EC5F-46D3FB99DB6B}"/>
              </a:ext>
            </a:extLst>
          </p:cNvPr>
          <p:cNvSpPr>
            <a:spLocks noChangeArrowheads="1"/>
          </p:cNvSpPr>
          <p:nvPr/>
        </p:nvSpPr>
        <p:spPr bwMode="auto">
          <a:xfrm>
            <a:off x="0" y="8039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8C040E9F-2726-76FF-F939-B0B116E90153}"/>
              </a:ext>
            </a:extLst>
          </p:cNvPr>
          <p:cNvSpPr>
            <a:spLocks noChangeArrowheads="1"/>
          </p:cNvSpPr>
          <p:nvPr/>
        </p:nvSpPr>
        <p:spPr bwMode="auto">
          <a:xfrm>
            <a:off x="205170" y="42233"/>
            <a:ext cx="1198683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dirty="0" bmk="_Hlk133405009">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Figure 14: </a:t>
            </a:r>
            <a:r>
              <a:rPr kumimoji="0" lang="en-CA" altLang="en-US" sz="1200" b="1" i="0" u="none" strike="noStrike" cap="none" normalizeH="0" baseline="0" dirty="0" bmk="_Hlk133405009">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Township of Elizabethtown-</a:t>
            </a:r>
            <a:r>
              <a:rPr kumimoji="0" lang="en-CA" altLang="en-US" sz="1200" b="1" i="0" u="none" strike="noStrike" cap="none" normalizeH="0" baseline="0" dirty="0" err="1" bmk="_Hlk133405009">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Kitley</a:t>
            </a:r>
            <a:r>
              <a:rPr kumimoji="0" lang="en-CA" altLang="en-US" sz="1200" b="1" i="0" u="none" strike="noStrike" cap="none" normalizeH="0" baseline="0" dirty="0" bmk="_Hlk133405009">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 LEAR Map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D06772D4-51B4-477D-A4EA-5E026EE4701F}"/>
              </a:ext>
            </a:extLst>
          </p:cNvPr>
          <p:cNvSpPr>
            <a:spLocks noChangeArrowheads="1"/>
          </p:cNvSpPr>
          <p:nvPr/>
        </p:nvSpPr>
        <p:spPr bwMode="auto">
          <a:xfrm>
            <a:off x="0" y="1240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a:extLst>
              <a:ext uri="{FF2B5EF4-FFF2-40B4-BE49-F238E27FC236}">
                <a16:creationId xmlns:a16="http://schemas.microsoft.com/office/drawing/2014/main" id="{0DAD07AB-2343-07D8-F6F1-9FDA36F40F2A}"/>
              </a:ext>
            </a:extLst>
          </p:cNvPr>
          <p:cNvPicPr>
            <a:picLocks noChangeAspect="1"/>
          </p:cNvPicPr>
          <p:nvPr/>
        </p:nvPicPr>
        <p:blipFill>
          <a:blip r:embed="rId4"/>
          <a:stretch>
            <a:fillRect/>
          </a:stretch>
        </p:blipFill>
        <p:spPr>
          <a:xfrm>
            <a:off x="103262" y="319231"/>
            <a:ext cx="6897628" cy="3660583"/>
          </a:xfrm>
          <a:prstGeom prst="rect">
            <a:avLst/>
          </a:prstGeom>
        </p:spPr>
      </p:pic>
      <p:pic>
        <p:nvPicPr>
          <p:cNvPr id="12" name="Picture 11">
            <a:extLst>
              <a:ext uri="{FF2B5EF4-FFF2-40B4-BE49-F238E27FC236}">
                <a16:creationId xmlns:a16="http://schemas.microsoft.com/office/drawing/2014/main" id="{9722FB5F-434E-3704-EBEC-5AB31CEE822F}"/>
              </a:ext>
            </a:extLst>
          </p:cNvPr>
          <p:cNvPicPr>
            <a:picLocks noChangeAspect="1"/>
          </p:cNvPicPr>
          <p:nvPr/>
        </p:nvPicPr>
        <p:blipFill>
          <a:blip r:embed="rId5"/>
          <a:stretch>
            <a:fillRect/>
          </a:stretch>
        </p:blipFill>
        <p:spPr>
          <a:xfrm>
            <a:off x="5136537" y="1325549"/>
            <a:ext cx="6475616" cy="4894804"/>
          </a:xfrm>
          <a:prstGeom prst="rect">
            <a:avLst/>
          </a:prstGeom>
        </p:spPr>
      </p:pic>
    </p:spTree>
    <p:extLst>
      <p:ext uri="{BB962C8B-B14F-4D97-AF65-F5344CB8AC3E}">
        <p14:creationId xmlns:p14="http://schemas.microsoft.com/office/powerpoint/2010/main" val="3224495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p:txBody>
          <a:bodyPr/>
          <a:lstStyle/>
          <a:p>
            <a:r>
              <a:rPr lang="en-US">
                <a:solidFill>
                  <a:srgbClr val="8F3737"/>
                </a:solidFill>
              </a:rPr>
              <a:t>Agenda</a:t>
            </a:r>
            <a:endParaRPr lang="en-US" dirty="0">
              <a:solidFill>
                <a:srgbClr val="8F3737"/>
              </a:solidFill>
            </a:endParaRP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1019333" y="2193489"/>
            <a:ext cx="5076666" cy="3283131"/>
          </a:xfrm>
        </p:spPr>
        <p:txBody>
          <a:bodyPr>
            <a:normAutofit/>
          </a:bodyPr>
          <a:lstStyle/>
          <a:p>
            <a:pPr marL="342900" indent="-342900">
              <a:buFont typeface="Arial" panose="020B0604020202020204" pitchFamily="34" charset="0"/>
              <a:buChar char="•"/>
            </a:pPr>
            <a:r>
              <a:rPr lang="en-US" sz="2800" dirty="0"/>
              <a:t>Where we are in the Process</a:t>
            </a:r>
          </a:p>
          <a:p>
            <a:pPr marL="342900" indent="-342900">
              <a:buFont typeface="Arial" panose="020B0604020202020204" pitchFamily="34" charset="0"/>
              <a:buChar char="•"/>
            </a:pPr>
            <a:r>
              <a:rPr lang="en-US" sz="2800" dirty="0"/>
              <a:t>Review of Draft LEAR Report</a:t>
            </a:r>
          </a:p>
          <a:p>
            <a:pPr marL="1028700" lvl="1" indent="-342900">
              <a:lnSpc>
                <a:spcPct val="100000"/>
              </a:lnSpc>
              <a:spcAft>
                <a:spcPts val="1200"/>
              </a:spcAft>
            </a:pPr>
            <a:r>
              <a:rPr lang="en-US" sz="2800" dirty="0">
                <a:solidFill>
                  <a:schemeClr val="tx1">
                    <a:lumMod val="50000"/>
                    <a:lumOff val="50000"/>
                  </a:schemeClr>
                </a:solidFill>
              </a:rPr>
              <a:t>Methodology</a:t>
            </a:r>
          </a:p>
          <a:p>
            <a:pPr marL="1028700" lvl="1" indent="-342900">
              <a:lnSpc>
                <a:spcPct val="100000"/>
              </a:lnSpc>
            </a:pPr>
            <a:r>
              <a:rPr lang="en-US" sz="2800" dirty="0">
                <a:solidFill>
                  <a:schemeClr val="tx1">
                    <a:lumMod val="50000"/>
                    <a:lumOff val="50000"/>
                  </a:schemeClr>
                </a:solidFill>
              </a:rPr>
              <a:t>Area Municipal Maps for Comment</a:t>
            </a:r>
          </a:p>
          <a:p>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2</a:t>
            </a:fld>
            <a:endParaRPr lang="en-US" dirty="0"/>
          </a:p>
        </p:txBody>
      </p:sp>
      <p:pic>
        <p:nvPicPr>
          <p:cNvPr id="3" name="Picture 2">
            <a:extLst>
              <a:ext uri="{FF2B5EF4-FFF2-40B4-BE49-F238E27FC236}">
                <a16:creationId xmlns:a16="http://schemas.microsoft.com/office/drawing/2014/main" id="{E471F40F-8F8B-7B84-2EB9-CA6B4917A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760" y="6061119"/>
            <a:ext cx="991203" cy="660802"/>
          </a:xfrm>
          <a:prstGeom prst="rect">
            <a:avLst/>
          </a:prstGeom>
        </p:spPr>
      </p:pic>
      <p:pic>
        <p:nvPicPr>
          <p:cNvPr id="5" name="Picture 4">
            <a:extLst>
              <a:ext uri="{FF2B5EF4-FFF2-40B4-BE49-F238E27FC236}">
                <a16:creationId xmlns:a16="http://schemas.microsoft.com/office/drawing/2014/main" id="{2E20F99B-C047-0F67-D991-9A2B69C319B2}"/>
              </a:ext>
            </a:extLst>
          </p:cNvPr>
          <p:cNvPicPr>
            <a:picLocks noChangeAspect="1"/>
          </p:cNvPicPr>
          <p:nvPr/>
        </p:nvPicPr>
        <p:blipFill>
          <a:blip r:embed="rId3"/>
          <a:stretch>
            <a:fillRect/>
          </a:stretch>
        </p:blipFill>
        <p:spPr>
          <a:xfrm>
            <a:off x="7186939" y="342660"/>
            <a:ext cx="4427572" cy="56692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5516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20</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011940"/>
            <a:ext cx="1323590"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591" y="6020909"/>
            <a:ext cx="991203" cy="660802"/>
          </a:xfrm>
          <a:prstGeom prst="rect">
            <a:avLst/>
          </a:prstGeom>
        </p:spPr>
      </p:pic>
      <p:sp>
        <p:nvSpPr>
          <p:cNvPr id="6" name="Rectangle 3">
            <a:extLst>
              <a:ext uri="{FF2B5EF4-FFF2-40B4-BE49-F238E27FC236}">
                <a16:creationId xmlns:a16="http://schemas.microsoft.com/office/drawing/2014/main" id="{7558F1CA-F9C2-4932-18FE-9BFA10950A35}"/>
              </a:ext>
            </a:extLst>
          </p:cNvPr>
          <p:cNvSpPr>
            <a:spLocks noChangeArrowheads="1"/>
          </p:cNvSpPr>
          <p:nvPr/>
        </p:nvSpPr>
        <p:spPr bwMode="auto">
          <a:xfrm>
            <a:off x="0" y="82296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4DBD9D1D-DA0D-666C-EC5F-46D3FB99DB6B}"/>
              </a:ext>
            </a:extLst>
          </p:cNvPr>
          <p:cNvSpPr>
            <a:spLocks noChangeArrowheads="1"/>
          </p:cNvSpPr>
          <p:nvPr/>
        </p:nvSpPr>
        <p:spPr bwMode="auto">
          <a:xfrm>
            <a:off x="0" y="8039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D06772D4-51B4-477D-A4EA-5E026EE4701F}"/>
              </a:ext>
            </a:extLst>
          </p:cNvPr>
          <p:cNvSpPr>
            <a:spLocks noChangeArrowheads="1"/>
          </p:cNvSpPr>
          <p:nvPr/>
        </p:nvSpPr>
        <p:spPr bwMode="auto">
          <a:xfrm>
            <a:off x="0" y="1240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750089D0-B79D-134E-E342-F1E35BE234CA}"/>
              </a:ext>
            </a:extLst>
          </p:cNvPr>
          <p:cNvSpPr>
            <a:spLocks noChangeArrowheads="1"/>
          </p:cNvSpPr>
          <p:nvPr/>
        </p:nvSpPr>
        <p:spPr bwMode="auto">
          <a:xfrm>
            <a:off x="489373" y="32595"/>
            <a:ext cx="930205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a:t>
            </a:r>
            <a:r>
              <a:rPr kumimoji="0" lang="en-CA" altLang="en-US" sz="1200" b="1" i="0" u="none" strike="noStrike" cap="none" normalizeH="0" baseline="0" dirty="0" bmk="">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igure 15: </a:t>
            </a:r>
            <a:r>
              <a:rPr kumimoji="0" lang="en-CA" altLang="en-US" sz="1200" b="1" i="0" u="none" strike="noStrike" cap="none" normalizeH="0" baseline="0" dirty="0" bmk="_Hlk133586575">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Township of Leeds and the Thousand Islands LEAR Map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243B1F29-8C48-C4AB-5BBE-884C6F0EC741}"/>
              </a:ext>
            </a:extLst>
          </p:cNvPr>
          <p:cNvSpPr>
            <a:spLocks noChangeArrowheads="1"/>
          </p:cNvSpPr>
          <p:nvPr/>
        </p:nvSpPr>
        <p:spPr bwMode="auto">
          <a:xfrm>
            <a:off x="0" y="8067674"/>
            <a:ext cx="98611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9E3AE3AC-7D5E-8B32-DCA5-4670395E4A91}"/>
              </a:ext>
            </a:extLst>
          </p:cNvPr>
          <p:cNvPicPr>
            <a:picLocks noChangeAspect="1"/>
          </p:cNvPicPr>
          <p:nvPr/>
        </p:nvPicPr>
        <p:blipFill>
          <a:blip r:embed="rId4"/>
          <a:stretch>
            <a:fillRect/>
          </a:stretch>
        </p:blipFill>
        <p:spPr>
          <a:xfrm>
            <a:off x="674747" y="301428"/>
            <a:ext cx="10842505" cy="6550680"/>
          </a:xfrm>
          <a:prstGeom prst="rect">
            <a:avLst/>
          </a:prstGeom>
        </p:spPr>
      </p:pic>
    </p:spTree>
    <p:extLst>
      <p:ext uri="{BB962C8B-B14F-4D97-AF65-F5344CB8AC3E}">
        <p14:creationId xmlns:p14="http://schemas.microsoft.com/office/powerpoint/2010/main" val="3936669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21</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011940"/>
            <a:ext cx="1323590"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591" y="6020909"/>
            <a:ext cx="991203" cy="660802"/>
          </a:xfrm>
          <a:prstGeom prst="rect">
            <a:avLst/>
          </a:prstGeom>
        </p:spPr>
      </p:pic>
      <p:sp>
        <p:nvSpPr>
          <p:cNvPr id="6" name="Rectangle 3">
            <a:extLst>
              <a:ext uri="{FF2B5EF4-FFF2-40B4-BE49-F238E27FC236}">
                <a16:creationId xmlns:a16="http://schemas.microsoft.com/office/drawing/2014/main" id="{7558F1CA-F9C2-4932-18FE-9BFA10950A35}"/>
              </a:ext>
            </a:extLst>
          </p:cNvPr>
          <p:cNvSpPr>
            <a:spLocks noChangeArrowheads="1"/>
          </p:cNvSpPr>
          <p:nvPr/>
        </p:nvSpPr>
        <p:spPr bwMode="auto">
          <a:xfrm>
            <a:off x="0" y="82296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4DBD9D1D-DA0D-666C-EC5F-46D3FB99DB6B}"/>
              </a:ext>
            </a:extLst>
          </p:cNvPr>
          <p:cNvSpPr>
            <a:spLocks noChangeArrowheads="1"/>
          </p:cNvSpPr>
          <p:nvPr/>
        </p:nvSpPr>
        <p:spPr bwMode="auto">
          <a:xfrm>
            <a:off x="0" y="8039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D06772D4-51B4-477D-A4EA-5E026EE4701F}"/>
              </a:ext>
            </a:extLst>
          </p:cNvPr>
          <p:cNvSpPr>
            <a:spLocks noChangeArrowheads="1"/>
          </p:cNvSpPr>
          <p:nvPr/>
        </p:nvSpPr>
        <p:spPr bwMode="auto">
          <a:xfrm>
            <a:off x="0" y="1240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3">
            <a:extLst>
              <a:ext uri="{FF2B5EF4-FFF2-40B4-BE49-F238E27FC236}">
                <a16:creationId xmlns:a16="http://schemas.microsoft.com/office/drawing/2014/main" id="{243B1F29-8C48-C4AB-5BBE-884C6F0EC741}"/>
              </a:ext>
            </a:extLst>
          </p:cNvPr>
          <p:cNvSpPr>
            <a:spLocks noChangeArrowheads="1"/>
          </p:cNvSpPr>
          <p:nvPr/>
        </p:nvSpPr>
        <p:spPr bwMode="auto">
          <a:xfrm>
            <a:off x="0" y="8067674"/>
            <a:ext cx="98611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58DC9170-078E-B6AA-9077-372CD457AD91}"/>
              </a:ext>
            </a:extLst>
          </p:cNvPr>
          <p:cNvSpPr>
            <a:spLocks noChangeArrowheads="1"/>
          </p:cNvSpPr>
          <p:nvPr/>
        </p:nvSpPr>
        <p:spPr bwMode="auto">
          <a:xfrm>
            <a:off x="0" y="-890435"/>
            <a:ext cx="4653356" cy="2307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1004571"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dirty="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F</a:t>
            </a:r>
            <a:r>
              <a:rPr kumimoji="0" lang="en-CA" altLang="en-US" sz="1200" b="1" i="0" u="none" strike="noStrike" cap="none" normalizeH="0" baseline="0" dirty="0" bmk="">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igure 16: Township of Augusta LEAR Map</a:t>
            </a:r>
            <a:r>
              <a:rPr kumimoji="0" lang="en-CA" altLang="en-US" sz="1200" b="1" i="0" u="none" strike="noStrike" cap="none" normalizeH="0" baseline="0" dirty="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3">
            <a:extLst>
              <a:ext uri="{FF2B5EF4-FFF2-40B4-BE49-F238E27FC236}">
                <a16:creationId xmlns:a16="http://schemas.microsoft.com/office/drawing/2014/main" id="{E10E8B07-52D9-2681-7739-427F44C63C0E}"/>
              </a:ext>
            </a:extLst>
          </p:cNvPr>
          <p:cNvSpPr>
            <a:spLocks noChangeArrowheads="1"/>
          </p:cNvSpPr>
          <p:nvPr/>
        </p:nvSpPr>
        <p:spPr bwMode="auto">
          <a:xfrm>
            <a:off x="0" y="8048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4C457C4A-1A57-D330-7DAE-F46D817324E9}"/>
              </a:ext>
            </a:extLst>
          </p:cNvPr>
          <p:cNvPicPr>
            <a:picLocks noChangeAspect="1"/>
          </p:cNvPicPr>
          <p:nvPr/>
        </p:nvPicPr>
        <p:blipFill>
          <a:blip r:embed="rId4"/>
          <a:stretch>
            <a:fillRect/>
          </a:stretch>
        </p:blipFill>
        <p:spPr>
          <a:xfrm>
            <a:off x="614209" y="282379"/>
            <a:ext cx="10832836" cy="6569723"/>
          </a:xfrm>
          <a:prstGeom prst="rect">
            <a:avLst/>
          </a:prstGeom>
        </p:spPr>
      </p:pic>
    </p:spTree>
    <p:extLst>
      <p:ext uri="{BB962C8B-B14F-4D97-AF65-F5344CB8AC3E}">
        <p14:creationId xmlns:p14="http://schemas.microsoft.com/office/powerpoint/2010/main" val="208510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22</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011940"/>
            <a:ext cx="1323590"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591" y="6020909"/>
            <a:ext cx="991203" cy="660802"/>
          </a:xfrm>
          <a:prstGeom prst="rect">
            <a:avLst/>
          </a:prstGeom>
        </p:spPr>
      </p:pic>
      <p:sp>
        <p:nvSpPr>
          <p:cNvPr id="6" name="Rectangle 3">
            <a:extLst>
              <a:ext uri="{FF2B5EF4-FFF2-40B4-BE49-F238E27FC236}">
                <a16:creationId xmlns:a16="http://schemas.microsoft.com/office/drawing/2014/main" id="{7558F1CA-F9C2-4932-18FE-9BFA10950A35}"/>
              </a:ext>
            </a:extLst>
          </p:cNvPr>
          <p:cNvSpPr>
            <a:spLocks noChangeArrowheads="1"/>
          </p:cNvSpPr>
          <p:nvPr/>
        </p:nvSpPr>
        <p:spPr bwMode="auto">
          <a:xfrm>
            <a:off x="0" y="82296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4DBD9D1D-DA0D-666C-EC5F-46D3FB99DB6B}"/>
              </a:ext>
            </a:extLst>
          </p:cNvPr>
          <p:cNvSpPr>
            <a:spLocks noChangeArrowheads="1"/>
          </p:cNvSpPr>
          <p:nvPr/>
        </p:nvSpPr>
        <p:spPr bwMode="auto">
          <a:xfrm>
            <a:off x="0" y="8039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D06772D4-51B4-477D-A4EA-5E026EE4701F}"/>
              </a:ext>
            </a:extLst>
          </p:cNvPr>
          <p:cNvSpPr>
            <a:spLocks noChangeArrowheads="1"/>
          </p:cNvSpPr>
          <p:nvPr/>
        </p:nvSpPr>
        <p:spPr bwMode="auto">
          <a:xfrm>
            <a:off x="0" y="1240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3">
            <a:extLst>
              <a:ext uri="{FF2B5EF4-FFF2-40B4-BE49-F238E27FC236}">
                <a16:creationId xmlns:a16="http://schemas.microsoft.com/office/drawing/2014/main" id="{243B1F29-8C48-C4AB-5BBE-884C6F0EC741}"/>
              </a:ext>
            </a:extLst>
          </p:cNvPr>
          <p:cNvSpPr>
            <a:spLocks noChangeArrowheads="1"/>
          </p:cNvSpPr>
          <p:nvPr/>
        </p:nvSpPr>
        <p:spPr bwMode="auto">
          <a:xfrm>
            <a:off x="0" y="8067674"/>
            <a:ext cx="98611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3">
            <a:extLst>
              <a:ext uri="{FF2B5EF4-FFF2-40B4-BE49-F238E27FC236}">
                <a16:creationId xmlns:a16="http://schemas.microsoft.com/office/drawing/2014/main" id="{E10E8B07-52D9-2681-7739-427F44C63C0E}"/>
              </a:ext>
            </a:extLst>
          </p:cNvPr>
          <p:cNvSpPr>
            <a:spLocks noChangeArrowheads="1"/>
          </p:cNvSpPr>
          <p:nvPr/>
        </p:nvSpPr>
        <p:spPr bwMode="auto">
          <a:xfrm>
            <a:off x="0" y="8048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2" name="Rectangle 2">
            <a:extLst>
              <a:ext uri="{FF2B5EF4-FFF2-40B4-BE49-F238E27FC236}">
                <a16:creationId xmlns:a16="http://schemas.microsoft.com/office/drawing/2014/main" id="{DE0E4613-D50B-BEEF-6BE2-F1C283873754}"/>
              </a:ext>
            </a:extLst>
          </p:cNvPr>
          <p:cNvSpPr>
            <a:spLocks noChangeArrowheads="1"/>
          </p:cNvSpPr>
          <p:nvPr/>
        </p:nvSpPr>
        <p:spPr bwMode="auto">
          <a:xfrm>
            <a:off x="-296098" y="-873017"/>
            <a:ext cx="5647410" cy="2307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1004571"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dirty="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F</a:t>
            </a:r>
            <a:r>
              <a:rPr kumimoji="0" lang="en-CA" altLang="en-US" sz="1200" b="1" i="0" u="none" strike="noStrike" cap="none" normalizeH="0" baseline="0" dirty="0" bmk="">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igure 17:  Township of </a:t>
            </a:r>
            <a:r>
              <a:rPr kumimoji="0" lang="en-CA" altLang="en-US" sz="1200" b="1" i="0" u="none" strike="noStrike" cap="none" normalizeH="0" baseline="0" dirty="0" err="1" bmk="">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Edwardsburgh</a:t>
            </a:r>
            <a:r>
              <a:rPr kumimoji="0" lang="en-CA" altLang="en-US" sz="1200" b="1" i="0" u="none" strike="noStrike" cap="none" normalizeH="0" baseline="0" dirty="0" bmk="">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/Cardinal LEAR Map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17C2A57A-3BD5-8CC4-BBF7-757D3951328F}"/>
              </a:ext>
            </a:extLst>
          </p:cNvPr>
          <p:cNvSpPr>
            <a:spLocks noChangeArrowheads="1"/>
          </p:cNvSpPr>
          <p:nvPr/>
        </p:nvSpPr>
        <p:spPr bwMode="auto">
          <a:xfrm>
            <a:off x="0" y="8029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E287EDD8-D8D4-F5BA-0017-7C23C6DE6AC1}"/>
              </a:ext>
            </a:extLst>
          </p:cNvPr>
          <p:cNvPicPr>
            <a:picLocks noChangeAspect="1"/>
          </p:cNvPicPr>
          <p:nvPr/>
        </p:nvPicPr>
        <p:blipFill>
          <a:blip r:embed="rId4"/>
          <a:stretch>
            <a:fillRect/>
          </a:stretch>
        </p:blipFill>
        <p:spPr>
          <a:xfrm>
            <a:off x="561447" y="282379"/>
            <a:ext cx="10874033" cy="6569728"/>
          </a:xfrm>
          <a:prstGeom prst="rect">
            <a:avLst/>
          </a:prstGeom>
        </p:spPr>
      </p:pic>
    </p:spTree>
    <p:extLst>
      <p:ext uri="{BB962C8B-B14F-4D97-AF65-F5344CB8AC3E}">
        <p14:creationId xmlns:p14="http://schemas.microsoft.com/office/powerpoint/2010/main" val="439406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23</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011940"/>
            <a:ext cx="1323590"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591" y="6020909"/>
            <a:ext cx="991203" cy="660802"/>
          </a:xfrm>
          <a:prstGeom prst="rect">
            <a:avLst/>
          </a:prstGeom>
        </p:spPr>
      </p:pic>
      <p:sp>
        <p:nvSpPr>
          <p:cNvPr id="6" name="Rectangle 3">
            <a:extLst>
              <a:ext uri="{FF2B5EF4-FFF2-40B4-BE49-F238E27FC236}">
                <a16:creationId xmlns:a16="http://schemas.microsoft.com/office/drawing/2014/main" id="{7558F1CA-F9C2-4932-18FE-9BFA10950A35}"/>
              </a:ext>
            </a:extLst>
          </p:cNvPr>
          <p:cNvSpPr>
            <a:spLocks noChangeArrowheads="1"/>
          </p:cNvSpPr>
          <p:nvPr/>
        </p:nvSpPr>
        <p:spPr bwMode="auto">
          <a:xfrm>
            <a:off x="0" y="82296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4DBD9D1D-DA0D-666C-EC5F-46D3FB99DB6B}"/>
              </a:ext>
            </a:extLst>
          </p:cNvPr>
          <p:cNvSpPr>
            <a:spLocks noChangeArrowheads="1"/>
          </p:cNvSpPr>
          <p:nvPr/>
        </p:nvSpPr>
        <p:spPr bwMode="auto">
          <a:xfrm>
            <a:off x="0" y="8039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D06772D4-51B4-477D-A4EA-5E026EE4701F}"/>
              </a:ext>
            </a:extLst>
          </p:cNvPr>
          <p:cNvSpPr>
            <a:spLocks noChangeArrowheads="1"/>
          </p:cNvSpPr>
          <p:nvPr/>
        </p:nvSpPr>
        <p:spPr bwMode="auto">
          <a:xfrm>
            <a:off x="0" y="1240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3">
            <a:extLst>
              <a:ext uri="{FF2B5EF4-FFF2-40B4-BE49-F238E27FC236}">
                <a16:creationId xmlns:a16="http://schemas.microsoft.com/office/drawing/2014/main" id="{243B1F29-8C48-C4AB-5BBE-884C6F0EC741}"/>
              </a:ext>
            </a:extLst>
          </p:cNvPr>
          <p:cNvSpPr>
            <a:spLocks noChangeArrowheads="1"/>
          </p:cNvSpPr>
          <p:nvPr/>
        </p:nvSpPr>
        <p:spPr bwMode="auto">
          <a:xfrm>
            <a:off x="0" y="8067674"/>
            <a:ext cx="98611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3">
            <a:extLst>
              <a:ext uri="{FF2B5EF4-FFF2-40B4-BE49-F238E27FC236}">
                <a16:creationId xmlns:a16="http://schemas.microsoft.com/office/drawing/2014/main" id="{E10E8B07-52D9-2681-7739-427F44C63C0E}"/>
              </a:ext>
            </a:extLst>
          </p:cNvPr>
          <p:cNvSpPr>
            <a:spLocks noChangeArrowheads="1"/>
          </p:cNvSpPr>
          <p:nvPr/>
        </p:nvSpPr>
        <p:spPr bwMode="auto">
          <a:xfrm>
            <a:off x="0" y="8048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17C2A57A-3BD5-8CC4-BBF7-757D3951328F}"/>
              </a:ext>
            </a:extLst>
          </p:cNvPr>
          <p:cNvSpPr>
            <a:spLocks noChangeArrowheads="1"/>
          </p:cNvSpPr>
          <p:nvPr/>
        </p:nvSpPr>
        <p:spPr bwMode="auto">
          <a:xfrm>
            <a:off x="0" y="8029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4BB959D-7BD1-85C7-096C-6804DE7FAFF0}"/>
              </a:ext>
            </a:extLst>
          </p:cNvPr>
          <p:cNvSpPr>
            <a:spLocks noChangeArrowheads="1"/>
          </p:cNvSpPr>
          <p:nvPr/>
        </p:nvSpPr>
        <p:spPr bwMode="auto">
          <a:xfrm>
            <a:off x="557348" y="55264"/>
            <a:ext cx="116346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dirty="0" bmk="_Hlk133586641">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Figure 18:  Village of </a:t>
            </a:r>
            <a:r>
              <a:rPr kumimoji="0" lang="en-CA" altLang="en-US" sz="1200" b="1" i="0" u="none" strike="noStrike" cap="none" normalizeH="0" baseline="0" dirty="0" err="1" bmk="_Hlk133586641">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Merrickville</a:t>
            </a:r>
            <a:r>
              <a:rPr kumimoji="0" lang="en-CA" altLang="en-US" sz="1200" b="1" i="0" u="none" strike="noStrike" cap="none" normalizeH="0" baseline="0" dirty="0" bmk="_Hlk133586641">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–Wolford LEAR Map</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1AD5F1AF-62C5-37E1-F79C-C7D10312D760}"/>
              </a:ext>
            </a:extLst>
          </p:cNvPr>
          <p:cNvPicPr>
            <a:picLocks noChangeAspect="1"/>
          </p:cNvPicPr>
          <p:nvPr/>
        </p:nvPicPr>
        <p:blipFill>
          <a:blip r:embed="rId4"/>
          <a:stretch>
            <a:fillRect/>
          </a:stretch>
        </p:blipFill>
        <p:spPr>
          <a:xfrm>
            <a:off x="609525" y="331695"/>
            <a:ext cx="10749305" cy="6520412"/>
          </a:xfrm>
          <a:prstGeom prst="rect">
            <a:avLst/>
          </a:prstGeom>
        </p:spPr>
      </p:pic>
    </p:spTree>
    <p:extLst>
      <p:ext uri="{BB962C8B-B14F-4D97-AF65-F5344CB8AC3E}">
        <p14:creationId xmlns:p14="http://schemas.microsoft.com/office/powerpoint/2010/main" val="1002562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24</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011940"/>
            <a:ext cx="1323590"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591" y="6020909"/>
            <a:ext cx="991203" cy="660802"/>
          </a:xfrm>
          <a:prstGeom prst="rect">
            <a:avLst/>
          </a:prstGeom>
        </p:spPr>
      </p:pic>
      <p:sp>
        <p:nvSpPr>
          <p:cNvPr id="6" name="Rectangle 3">
            <a:extLst>
              <a:ext uri="{FF2B5EF4-FFF2-40B4-BE49-F238E27FC236}">
                <a16:creationId xmlns:a16="http://schemas.microsoft.com/office/drawing/2014/main" id="{7558F1CA-F9C2-4932-18FE-9BFA10950A35}"/>
              </a:ext>
            </a:extLst>
          </p:cNvPr>
          <p:cNvSpPr>
            <a:spLocks noChangeArrowheads="1"/>
          </p:cNvSpPr>
          <p:nvPr/>
        </p:nvSpPr>
        <p:spPr bwMode="auto">
          <a:xfrm>
            <a:off x="0" y="82296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4DBD9D1D-DA0D-666C-EC5F-46D3FB99DB6B}"/>
              </a:ext>
            </a:extLst>
          </p:cNvPr>
          <p:cNvSpPr>
            <a:spLocks noChangeArrowheads="1"/>
          </p:cNvSpPr>
          <p:nvPr/>
        </p:nvSpPr>
        <p:spPr bwMode="auto">
          <a:xfrm>
            <a:off x="0" y="8039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D06772D4-51B4-477D-A4EA-5E026EE4701F}"/>
              </a:ext>
            </a:extLst>
          </p:cNvPr>
          <p:cNvSpPr>
            <a:spLocks noChangeArrowheads="1"/>
          </p:cNvSpPr>
          <p:nvPr/>
        </p:nvSpPr>
        <p:spPr bwMode="auto">
          <a:xfrm>
            <a:off x="0" y="1240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3">
            <a:extLst>
              <a:ext uri="{FF2B5EF4-FFF2-40B4-BE49-F238E27FC236}">
                <a16:creationId xmlns:a16="http://schemas.microsoft.com/office/drawing/2014/main" id="{243B1F29-8C48-C4AB-5BBE-884C6F0EC741}"/>
              </a:ext>
            </a:extLst>
          </p:cNvPr>
          <p:cNvSpPr>
            <a:spLocks noChangeArrowheads="1"/>
          </p:cNvSpPr>
          <p:nvPr/>
        </p:nvSpPr>
        <p:spPr bwMode="auto">
          <a:xfrm>
            <a:off x="0" y="8067674"/>
            <a:ext cx="98611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3">
            <a:extLst>
              <a:ext uri="{FF2B5EF4-FFF2-40B4-BE49-F238E27FC236}">
                <a16:creationId xmlns:a16="http://schemas.microsoft.com/office/drawing/2014/main" id="{E10E8B07-52D9-2681-7739-427F44C63C0E}"/>
              </a:ext>
            </a:extLst>
          </p:cNvPr>
          <p:cNvSpPr>
            <a:spLocks noChangeArrowheads="1"/>
          </p:cNvSpPr>
          <p:nvPr/>
        </p:nvSpPr>
        <p:spPr bwMode="auto">
          <a:xfrm>
            <a:off x="0" y="8048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17C2A57A-3BD5-8CC4-BBF7-757D3951328F}"/>
              </a:ext>
            </a:extLst>
          </p:cNvPr>
          <p:cNvSpPr>
            <a:spLocks noChangeArrowheads="1"/>
          </p:cNvSpPr>
          <p:nvPr/>
        </p:nvSpPr>
        <p:spPr bwMode="auto">
          <a:xfrm>
            <a:off x="0" y="8029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2" name="Rectangle 2">
            <a:extLst>
              <a:ext uri="{FF2B5EF4-FFF2-40B4-BE49-F238E27FC236}">
                <a16:creationId xmlns:a16="http://schemas.microsoft.com/office/drawing/2014/main" id="{7E26269A-8761-0544-C01B-9745C06821F0}"/>
              </a:ext>
            </a:extLst>
          </p:cNvPr>
          <p:cNvSpPr>
            <a:spLocks noChangeArrowheads="1"/>
          </p:cNvSpPr>
          <p:nvPr/>
        </p:nvSpPr>
        <p:spPr bwMode="auto">
          <a:xfrm>
            <a:off x="483325" y="-6194"/>
            <a:ext cx="1032869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dirty="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F</a:t>
            </a:r>
            <a:r>
              <a:rPr kumimoji="0" lang="en-CA" altLang="en-US" sz="1200" b="1" i="0" u="none" strike="noStrike" cap="none" normalizeH="0" baseline="0" dirty="0" bmk="">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igure </a:t>
            </a:r>
            <a:r>
              <a:rPr lang="en-CA" altLang="en-US" sz="1200" b="1" dirty="0" bmk="">
                <a:solidFill>
                  <a:srgbClr val="202122"/>
                </a:solidFill>
                <a:latin typeface="Calibri" panose="020F0502020204030204" pitchFamily="34" charset="0"/>
                <a:ea typeface="Times New Roman" panose="02020603050405020304" pitchFamily="18" charset="0"/>
                <a:cs typeface="Calibri" panose="020F0502020204030204" pitchFamily="34" charset="0"/>
              </a:rPr>
              <a:t>19</a:t>
            </a:r>
            <a:r>
              <a:rPr kumimoji="0" lang="en-CA" altLang="en-US" sz="1200" b="1" i="0" u="none" strike="noStrike" cap="none" normalizeH="0" baseline="0" dirty="0" bmk="">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 Township of Athens LEAR Map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3">
            <a:extLst>
              <a:ext uri="{FF2B5EF4-FFF2-40B4-BE49-F238E27FC236}">
                <a16:creationId xmlns:a16="http://schemas.microsoft.com/office/drawing/2014/main" id="{F2EA41B8-9960-5F02-DBAC-1C4965D86A19}"/>
              </a:ext>
            </a:extLst>
          </p:cNvPr>
          <p:cNvSpPr>
            <a:spLocks noChangeArrowheads="1"/>
          </p:cNvSpPr>
          <p:nvPr/>
        </p:nvSpPr>
        <p:spPr bwMode="auto">
          <a:xfrm>
            <a:off x="709748" y="8170599"/>
            <a:ext cx="10328692" cy="457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 name="Picture 12">
            <a:extLst>
              <a:ext uri="{FF2B5EF4-FFF2-40B4-BE49-F238E27FC236}">
                <a16:creationId xmlns:a16="http://schemas.microsoft.com/office/drawing/2014/main" id="{05D9247C-4AD3-EF2D-61C1-A0CFFAE7E6B8}"/>
              </a:ext>
            </a:extLst>
          </p:cNvPr>
          <p:cNvPicPr>
            <a:picLocks noChangeAspect="1"/>
          </p:cNvPicPr>
          <p:nvPr/>
        </p:nvPicPr>
        <p:blipFill>
          <a:blip r:embed="rId4"/>
          <a:stretch>
            <a:fillRect/>
          </a:stretch>
        </p:blipFill>
        <p:spPr>
          <a:xfrm>
            <a:off x="483325" y="313920"/>
            <a:ext cx="10863944" cy="6547842"/>
          </a:xfrm>
          <a:prstGeom prst="rect">
            <a:avLst/>
          </a:prstGeom>
        </p:spPr>
      </p:pic>
    </p:spTree>
    <p:extLst>
      <p:ext uri="{BB962C8B-B14F-4D97-AF65-F5344CB8AC3E}">
        <p14:creationId xmlns:p14="http://schemas.microsoft.com/office/powerpoint/2010/main" val="603241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25</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011940"/>
            <a:ext cx="1323590"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591" y="6020909"/>
            <a:ext cx="991203" cy="660802"/>
          </a:xfrm>
          <a:prstGeom prst="rect">
            <a:avLst/>
          </a:prstGeom>
        </p:spPr>
      </p:pic>
      <p:sp>
        <p:nvSpPr>
          <p:cNvPr id="6" name="Rectangle 3">
            <a:extLst>
              <a:ext uri="{FF2B5EF4-FFF2-40B4-BE49-F238E27FC236}">
                <a16:creationId xmlns:a16="http://schemas.microsoft.com/office/drawing/2014/main" id="{7558F1CA-F9C2-4932-18FE-9BFA10950A35}"/>
              </a:ext>
            </a:extLst>
          </p:cNvPr>
          <p:cNvSpPr>
            <a:spLocks noChangeArrowheads="1"/>
          </p:cNvSpPr>
          <p:nvPr/>
        </p:nvSpPr>
        <p:spPr bwMode="auto">
          <a:xfrm>
            <a:off x="0" y="82296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4DBD9D1D-DA0D-666C-EC5F-46D3FB99DB6B}"/>
              </a:ext>
            </a:extLst>
          </p:cNvPr>
          <p:cNvSpPr>
            <a:spLocks noChangeArrowheads="1"/>
          </p:cNvSpPr>
          <p:nvPr/>
        </p:nvSpPr>
        <p:spPr bwMode="auto">
          <a:xfrm>
            <a:off x="0" y="8039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D06772D4-51B4-477D-A4EA-5E026EE4701F}"/>
              </a:ext>
            </a:extLst>
          </p:cNvPr>
          <p:cNvSpPr>
            <a:spLocks noChangeArrowheads="1"/>
          </p:cNvSpPr>
          <p:nvPr/>
        </p:nvSpPr>
        <p:spPr bwMode="auto">
          <a:xfrm>
            <a:off x="0" y="1240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3">
            <a:extLst>
              <a:ext uri="{FF2B5EF4-FFF2-40B4-BE49-F238E27FC236}">
                <a16:creationId xmlns:a16="http://schemas.microsoft.com/office/drawing/2014/main" id="{243B1F29-8C48-C4AB-5BBE-884C6F0EC741}"/>
              </a:ext>
            </a:extLst>
          </p:cNvPr>
          <p:cNvSpPr>
            <a:spLocks noChangeArrowheads="1"/>
          </p:cNvSpPr>
          <p:nvPr/>
        </p:nvSpPr>
        <p:spPr bwMode="auto">
          <a:xfrm>
            <a:off x="0" y="8067674"/>
            <a:ext cx="98611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3">
            <a:extLst>
              <a:ext uri="{FF2B5EF4-FFF2-40B4-BE49-F238E27FC236}">
                <a16:creationId xmlns:a16="http://schemas.microsoft.com/office/drawing/2014/main" id="{E10E8B07-52D9-2681-7739-427F44C63C0E}"/>
              </a:ext>
            </a:extLst>
          </p:cNvPr>
          <p:cNvSpPr>
            <a:spLocks noChangeArrowheads="1"/>
          </p:cNvSpPr>
          <p:nvPr/>
        </p:nvSpPr>
        <p:spPr bwMode="auto">
          <a:xfrm>
            <a:off x="0" y="8048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17C2A57A-3BD5-8CC4-BBF7-757D3951328F}"/>
              </a:ext>
            </a:extLst>
          </p:cNvPr>
          <p:cNvSpPr>
            <a:spLocks noChangeArrowheads="1"/>
          </p:cNvSpPr>
          <p:nvPr/>
        </p:nvSpPr>
        <p:spPr bwMode="auto">
          <a:xfrm>
            <a:off x="0" y="8029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3">
            <a:extLst>
              <a:ext uri="{FF2B5EF4-FFF2-40B4-BE49-F238E27FC236}">
                <a16:creationId xmlns:a16="http://schemas.microsoft.com/office/drawing/2014/main" id="{F2EA41B8-9960-5F02-DBAC-1C4965D86A19}"/>
              </a:ext>
            </a:extLst>
          </p:cNvPr>
          <p:cNvSpPr>
            <a:spLocks noChangeArrowheads="1"/>
          </p:cNvSpPr>
          <p:nvPr/>
        </p:nvSpPr>
        <p:spPr bwMode="auto">
          <a:xfrm>
            <a:off x="709748" y="8170599"/>
            <a:ext cx="10328692" cy="457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96B7BFD1-46CA-5388-440E-F3EB7375FE4E}"/>
              </a:ext>
            </a:extLst>
          </p:cNvPr>
          <p:cNvSpPr>
            <a:spLocks noChangeArrowheads="1"/>
          </p:cNvSpPr>
          <p:nvPr/>
        </p:nvSpPr>
        <p:spPr bwMode="auto">
          <a:xfrm>
            <a:off x="470150" y="51450"/>
            <a:ext cx="1030364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200" b="1" i="0" u="none" strike="noStrike" cap="none" normalizeH="0" baseline="0" dirty="0" bmk="_Hlk133405469">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t>Figure 21: Township of Front of Yonge LEAR Map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3">
            <a:extLst>
              <a:ext uri="{FF2B5EF4-FFF2-40B4-BE49-F238E27FC236}">
                <a16:creationId xmlns:a16="http://schemas.microsoft.com/office/drawing/2014/main" id="{6439090F-F32F-5621-1F17-ECEBDE4D9294}"/>
              </a:ext>
            </a:extLst>
          </p:cNvPr>
          <p:cNvSpPr>
            <a:spLocks noChangeArrowheads="1"/>
          </p:cNvSpPr>
          <p:nvPr/>
        </p:nvSpPr>
        <p:spPr bwMode="auto">
          <a:xfrm>
            <a:off x="531110" y="7869027"/>
            <a:ext cx="10303642" cy="6771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CA" altLang="en-US" sz="1200" b="0" i="0" u="none" strike="noStrike" cap="none" normalizeH="0" baseline="0">
                <a:ln>
                  <a:noFill/>
                </a:ln>
                <a:solidFill>
                  <a:srgbClr val="202122"/>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DC3A0F22-E3C5-A173-89F2-EA8B334123AE}"/>
              </a:ext>
            </a:extLst>
          </p:cNvPr>
          <p:cNvPicPr>
            <a:picLocks noChangeAspect="1"/>
          </p:cNvPicPr>
          <p:nvPr/>
        </p:nvPicPr>
        <p:blipFill>
          <a:blip r:embed="rId4"/>
          <a:stretch>
            <a:fillRect/>
          </a:stretch>
        </p:blipFill>
        <p:spPr>
          <a:xfrm>
            <a:off x="531110" y="328449"/>
            <a:ext cx="10781594" cy="6529551"/>
          </a:xfrm>
          <a:prstGeom prst="rect">
            <a:avLst/>
          </a:prstGeom>
        </p:spPr>
      </p:pic>
    </p:spTree>
    <p:extLst>
      <p:ext uri="{BB962C8B-B14F-4D97-AF65-F5344CB8AC3E}">
        <p14:creationId xmlns:p14="http://schemas.microsoft.com/office/powerpoint/2010/main" val="1780374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A48F-6C9B-4B6F-9063-4E2B2F6CF465}"/>
              </a:ext>
            </a:extLst>
          </p:cNvPr>
          <p:cNvSpPr>
            <a:spLocks noGrp="1"/>
          </p:cNvSpPr>
          <p:nvPr>
            <p:ph type="title"/>
          </p:nvPr>
        </p:nvSpPr>
        <p:spPr/>
        <p:txBody>
          <a:bodyPr/>
          <a:lstStyle/>
          <a:p>
            <a:r>
              <a:rPr lang="en-US" dirty="0">
                <a:solidFill>
                  <a:srgbClr val="8F3737"/>
                </a:solidFill>
              </a:rPr>
              <a:t>Thank you for attending!</a:t>
            </a:r>
          </a:p>
        </p:txBody>
      </p:sp>
      <p:sp>
        <p:nvSpPr>
          <p:cNvPr id="37" name="Slide Number Placeholder 36">
            <a:extLst>
              <a:ext uri="{FF2B5EF4-FFF2-40B4-BE49-F238E27FC236}">
                <a16:creationId xmlns:a16="http://schemas.microsoft.com/office/drawing/2014/main" id="{2448455D-834D-4F56-90F8-4F239B5CA790}"/>
              </a:ext>
            </a:extLst>
          </p:cNvPr>
          <p:cNvSpPr>
            <a:spLocks noGrp="1"/>
          </p:cNvSpPr>
          <p:nvPr>
            <p:ph type="sldNum" sz="quarter" idx="4"/>
          </p:nvPr>
        </p:nvSpPr>
        <p:spPr/>
        <p:txBody>
          <a:bodyPr/>
          <a:lstStyle/>
          <a:p>
            <a:fld id="{294A09A9-5501-47C1-A89A-A340965A2BE2}" type="slidenum">
              <a:rPr lang="en-US" smtClean="0"/>
              <a:pPr/>
              <a:t>26</a:t>
            </a:fld>
            <a:endParaRPr lang="en-US" dirty="0"/>
          </a:p>
        </p:txBody>
      </p:sp>
      <p:sp>
        <p:nvSpPr>
          <p:cNvPr id="3" name="TextBox 2">
            <a:extLst>
              <a:ext uri="{FF2B5EF4-FFF2-40B4-BE49-F238E27FC236}">
                <a16:creationId xmlns:a16="http://schemas.microsoft.com/office/drawing/2014/main" id="{5CEF42E9-2C2D-E391-0168-0EEB7BA44935}"/>
              </a:ext>
            </a:extLst>
          </p:cNvPr>
          <p:cNvSpPr txBox="1"/>
          <p:nvPr/>
        </p:nvSpPr>
        <p:spPr>
          <a:xfrm>
            <a:off x="1158239" y="2438831"/>
            <a:ext cx="9004663" cy="2677656"/>
          </a:xfrm>
          <a:prstGeom prst="rect">
            <a:avLst/>
          </a:prstGeom>
          <a:noFill/>
        </p:spPr>
        <p:txBody>
          <a:bodyPr wrap="square" rtlCol="0">
            <a:spAutoFit/>
          </a:bodyPr>
          <a:lstStyle/>
          <a:p>
            <a:pPr algn="ctr"/>
            <a:r>
              <a:rPr lang="en-CA" sz="2400" dirty="0"/>
              <a:t>Please contact the project team by phone or email if you have questions, concerns or suggestions regarding this project.</a:t>
            </a:r>
          </a:p>
          <a:p>
            <a:endParaRPr lang="en-CA" sz="2400" dirty="0"/>
          </a:p>
          <a:p>
            <a:pPr algn="ctr"/>
            <a:r>
              <a:rPr lang="en-CA" sz="2400" dirty="0">
                <a:solidFill>
                  <a:schemeClr val="bg1">
                    <a:lumMod val="50000"/>
                    <a:lumOff val="50000"/>
                  </a:schemeClr>
                </a:solidFill>
              </a:rPr>
              <a:t>Elaine Mallory, Planner 1 </a:t>
            </a:r>
          </a:p>
          <a:p>
            <a:pPr algn="ctr"/>
            <a:r>
              <a:rPr lang="en-CA" sz="2400" dirty="0">
                <a:solidFill>
                  <a:schemeClr val="bg1">
                    <a:lumMod val="50000"/>
                    <a:lumOff val="50000"/>
                  </a:schemeClr>
                </a:solidFill>
              </a:rPr>
              <a:t>613-342-3840, ext. 2422 </a:t>
            </a:r>
          </a:p>
          <a:p>
            <a:pPr algn="ctr"/>
            <a:r>
              <a:rPr lang="en-CA" sz="2400" dirty="0">
                <a:solidFill>
                  <a:schemeClr val="bg1">
                    <a:lumMod val="50000"/>
                    <a:lumOff val="50000"/>
                  </a:schemeClr>
                </a:solidFill>
                <a:hlinkClick r:id="rId2">
                  <a:extLst>
                    <a:ext uri="{A12FA001-AC4F-418D-AE19-62706E023703}">
                      <ahyp:hlinkClr xmlns:ahyp="http://schemas.microsoft.com/office/drawing/2018/hyperlinkcolor" val="tx"/>
                    </a:ext>
                  </a:extLst>
                </a:hlinkClick>
              </a:rPr>
              <a:t>elaine.mallory@uclg.on.ca</a:t>
            </a:r>
            <a:endParaRPr lang="en-CA" sz="2400" dirty="0">
              <a:solidFill>
                <a:schemeClr val="bg1">
                  <a:lumMod val="50000"/>
                  <a:lumOff val="50000"/>
                </a:schemeClr>
              </a:solidFill>
            </a:endParaRPr>
          </a:p>
          <a:p>
            <a:endParaRPr lang="en-US" sz="2400" dirty="0"/>
          </a:p>
        </p:txBody>
      </p:sp>
      <p:pic>
        <p:nvPicPr>
          <p:cNvPr id="4" name="Picture 3" descr="A picture containing logo&#10;&#10;Description automatically generated">
            <a:extLst>
              <a:ext uri="{FF2B5EF4-FFF2-40B4-BE49-F238E27FC236}">
                <a16:creationId xmlns:a16="http://schemas.microsoft.com/office/drawing/2014/main" id="{A94FF3F2-45FF-20F0-37C3-CA10CD315668}"/>
              </a:ext>
            </a:extLst>
          </p:cNvPr>
          <p:cNvPicPr>
            <a:picLocks noChangeAspect="1"/>
          </p:cNvPicPr>
          <p:nvPr/>
        </p:nvPicPr>
        <p:blipFill>
          <a:blip r:embed="rId3"/>
          <a:stretch>
            <a:fillRect/>
          </a:stretch>
        </p:blipFill>
        <p:spPr>
          <a:xfrm>
            <a:off x="5941505" y="5954096"/>
            <a:ext cx="5335982" cy="733232"/>
          </a:xfrm>
          <a:prstGeom prst="rect">
            <a:avLst/>
          </a:prstGeom>
        </p:spPr>
      </p:pic>
      <p:pic>
        <p:nvPicPr>
          <p:cNvPr id="5" name="Picture 4">
            <a:extLst>
              <a:ext uri="{FF2B5EF4-FFF2-40B4-BE49-F238E27FC236}">
                <a16:creationId xmlns:a16="http://schemas.microsoft.com/office/drawing/2014/main" id="{0D16973E-A7B5-362E-9687-12EA45FA487E}"/>
              </a:ext>
            </a:extLst>
          </p:cNvPr>
          <p:cNvPicPr>
            <a:picLocks noChangeAspect="1"/>
          </p:cNvPicPr>
          <p:nvPr/>
        </p:nvPicPr>
        <p:blipFill rotWithShape="1">
          <a:blip r:embed="rId4"/>
          <a:srcRect l="15714" t="20857" r="78357" b="68476"/>
          <a:stretch/>
        </p:blipFill>
        <p:spPr>
          <a:xfrm>
            <a:off x="914512" y="6022041"/>
            <a:ext cx="1523887" cy="669771"/>
          </a:xfrm>
          <a:prstGeom prst="rect">
            <a:avLst/>
          </a:prstGeom>
        </p:spPr>
      </p:pic>
      <p:pic>
        <p:nvPicPr>
          <p:cNvPr id="6" name="Picture 5">
            <a:extLst>
              <a:ext uri="{FF2B5EF4-FFF2-40B4-BE49-F238E27FC236}">
                <a16:creationId xmlns:a16="http://schemas.microsoft.com/office/drawing/2014/main" id="{8959548E-661E-0EBD-2CC0-0FCCC5709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6336" y="5954096"/>
            <a:ext cx="1099848" cy="733232"/>
          </a:xfrm>
          <a:prstGeom prst="rect">
            <a:avLst/>
          </a:prstGeom>
        </p:spPr>
      </p:pic>
    </p:spTree>
    <p:extLst>
      <p:ext uri="{BB962C8B-B14F-4D97-AF65-F5344CB8AC3E}">
        <p14:creationId xmlns:p14="http://schemas.microsoft.com/office/powerpoint/2010/main" val="3542284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A67594-3AB5-EEB8-1436-E9A12B9E987B}"/>
              </a:ext>
            </a:extLst>
          </p:cNvPr>
          <p:cNvSpPr/>
          <p:nvPr/>
        </p:nvSpPr>
        <p:spPr>
          <a:xfrm>
            <a:off x="9248503" y="0"/>
            <a:ext cx="2943497" cy="6852107"/>
          </a:xfrm>
          <a:prstGeom prst="rect">
            <a:avLst/>
          </a:prstGeom>
          <a:solidFill>
            <a:srgbClr val="8F3737">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886821" y="277970"/>
            <a:ext cx="4564744" cy="1716293"/>
          </a:xfrm>
        </p:spPr>
        <p:txBody>
          <a:bodyPr>
            <a:normAutofit/>
          </a:bodyPr>
          <a:lstStyle/>
          <a:p>
            <a:r>
              <a:rPr lang="en-US" sz="5400" dirty="0">
                <a:solidFill>
                  <a:srgbClr val="8F3737"/>
                </a:solidFill>
              </a:rPr>
              <a:t>LEAR Process</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27</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1064281" y="6168059"/>
            <a:ext cx="1560551"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8975" y="6172544"/>
            <a:ext cx="991203" cy="660802"/>
          </a:xfrm>
          <a:prstGeom prst="rect">
            <a:avLst/>
          </a:prstGeom>
        </p:spPr>
      </p:pic>
      <p:sp>
        <p:nvSpPr>
          <p:cNvPr id="5" name="Rectangle 1">
            <a:extLst>
              <a:ext uri="{FF2B5EF4-FFF2-40B4-BE49-F238E27FC236}">
                <a16:creationId xmlns:a16="http://schemas.microsoft.com/office/drawing/2014/main" id="{C90CF5D9-F955-194F-3F35-06F7D32B07C6}"/>
              </a:ext>
            </a:extLst>
          </p:cNvPr>
          <p:cNvSpPr>
            <a:spLocks noChangeArrowheads="1"/>
          </p:cNvSpPr>
          <p:nvPr/>
        </p:nvSpPr>
        <p:spPr bwMode="auto">
          <a:xfrm>
            <a:off x="9501051" y="674400"/>
            <a:ext cx="2447109" cy="5509200"/>
          </a:xfrm>
          <a:prstGeom prst="rect">
            <a:avLst/>
          </a:prstGeom>
          <a:solidFill>
            <a:srgbClr val="BEB9AA"/>
          </a:solidFill>
          <a:ln>
            <a:solidFill>
              <a:srgbClr val="8F3737"/>
            </a:solid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937250" algn="r"/>
              </a:tabLst>
              <a:defRPr>
                <a:solidFill>
                  <a:schemeClr val="tx1"/>
                </a:solidFill>
                <a:latin typeface="Arial" panose="020B0604020202020204" pitchFamily="34" charset="0"/>
              </a:defRPr>
            </a:lvl1pPr>
            <a:lvl2pPr eaLnBrk="0" fontAlgn="base" hangingPunct="0">
              <a:spcBef>
                <a:spcPct val="0"/>
              </a:spcBef>
              <a:spcAft>
                <a:spcPct val="0"/>
              </a:spcAft>
              <a:tabLst>
                <a:tab pos="5937250" algn="r"/>
              </a:tabLst>
              <a:defRPr>
                <a:solidFill>
                  <a:schemeClr val="tx1"/>
                </a:solidFill>
                <a:latin typeface="Arial" panose="020B0604020202020204" pitchFamily="34" charset="0"/>
              </a:defRPr>
            </a:lvl2pPr>
            <a:lvl3pPr eaLnBrk="0" fontAlgn="base" hangingPunct="0">
              <a:spcBef>
                <a:spcPct val="0"/>
              </a:spcBef>
              <a:spcAft>
                <a:spcPct val="0"/>
              </a:spcAft>
              <a:tabLst>
                <a:tab pos="5937250" algn="r"/>
              </a:tabLst>
              <a:defRPr>
                <a:solidFill>
                  <a:schemeClr val="tx1"/>
                </a:solidFill>
                <a:latin typeface="Arial" panose="020B0604020202020204" pitchFamily="34" charset="0"/>
              </a:defRPr>
            </a:lvl3pPr>
            <a:lvl4pPr eaLnBrk="0" fontAlgn="base" hangingPunct="0">
              <a:spcBef>
                <a:spcPct val="0"/>
              </a:spcBef>
              <a:spcAft>
                <a:spcPct val="0"/>
              </a:spcAft>
              <a:tabLst>
                <a:tab pos="5937250" algn="r"/>
              </a:tabLst>
              <a:defRPr>
                <a:solidFill>
                  <a:schemeClr val="tx1"/>
                </a:solidFill>
                <a:latin typeface="Arial" panose="020B0604020202020204" pitchFamily="34" charset="0"/>
              </a:defRPr>
            </a:lvl4pPr>
            <a:lvl5pPr eaLnBrk="0" fontAlgn="base" hangingPunct="0">
              <a:spcBef>
                <a:spcPct val="0"/>
              </a:spcBef>
              <a:spcAft>
                <a:spcPct val="0"/>
              </a:spcAft>
              <a:tabLst>
                <a:tab pos="5937250" algn="r"/>
              </a:tabLst>
              <a:defRPr>
                <a:solidFill>
                  <a:schemeClr val="tx1"/>
                </a:solidFill>
                <a:latin typeface="Arial" panose="020B0604020202020204" pitchFamily="34" charset="0"/>
              </a:defRPr>
            </a:lvl5pPr>
            <a:lvl6pPr eaLnBrk="0" fontAlgn="base" hangingPunct="0">
              <a:spcBef>
                <a:spcPct val="0"/>
              </a:spcBef>
              <a:spcAft>
                <a:spcPct val="0"/>
              </a:spcAft>
              <a:tabLst>
                <a:tab pos="5937250" algn="r"/>
              </a:tabLst>
              <a:defRPr>
                <a:solidFill>
                  <a:schemeClr val="tx1"/>
                </a:solidFill>
                <a:latin typeface="Arial" panose="020B0604020202020204" pitchFamily="34" charset="0"/>
              </a:defRPr>
            </a:lvl6pPr>
            <a:lvl7pPr eaLnBrk="0" fontAlgn="base" hangingPunct="0">
              <a:spcBef>
                <a:spcPct val="0"/>
              </a:spcBef>
              <a:spcAft>
                <a:spcPct val="0"/>
              </a:spcAft>
              <a:tabLst>
                <a:tab pos="5937250" algn="r"/>
              </a:tabLst>
              <a:defRPr>
                <a:solidFill>
                  <a:schemeClr val="tx1"/>
                </a:solidFill>
                <a:latin typeface="Arial" panose="020B0604020202020204" pitchFamily="34" charset="0"/>
              </a:defRPr>
            </a:lvl7pPr>
            <a:lvl8pPr eaLnBrk="0" fontAlgn="base" hangingPunct="0">
              <a:spcBef>
                <a:spcPct val="0"/>
              </a:spcBef>
              <a:spcAft>
                <a:spcPct val="0"/>
              </a:spcAft>
              <a:tabLst>
                <a:tab pos="5937250" algn="r"/>
              </a:tabLst>
              <a:defRPr>
                <a:solidFill>
                  <a:schemeClr val="tx1"/>
                </a:solidFill>
                <a:latin typeface="Arial" panose="020B0604020202020204" pitchFamily="34" charset="0"/>
              </a:defRPr>
            </a:lvl8pPr>
            <a:lvl9pPr eaLnBrk="0" fontAlgn="base" hangingPunct="0">
              <a:spcBef>
                <a:spcPct val="0"/>
              </a:spcBef>
              <a:spcAft>
                <a:spcPct val="0"/>
              </a:spcAft>
              <a:tabLst>
                <a:tab pos="593725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937250" algn="r"/>
              </a:tabLst>
            </a:pPr>
            <a:r>
              <a:rPr kumimoji="0" lang="en-CA"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Land Evaluation and Area Review (LEAR) Process</a:t>
            </a:r>
            <a:endParaRPr kumimoji="0" lang="en-US" altLang="en-US" sz="105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37250" algn="r"/>
              </a:tabLst>
            </a:pPr>
            <a:r>
              <a:rPr kumimoji="0" lang="en-CA" altLang="en-US" sz="1600" b="0" i="0" u="none" strike="noStrike" cap="none" normalizeH="0" baseline="0" dirty="0">
                <a:ln>
                  <a:noFill/>
                </a:ln>
                <a:effectLst/>
                <a:latin typeface="Calibri" panose="020F0502020204030204" pitchFamily="34" charset="0"/>
                <a:ea typeface="Times New Roman" panose="02020603050405020304" pitchFamily="18" charset="0"/>
                <a:cs typeface="Times New Roman" panose="02020603050405020304" pitchFamily="18" charset="0"/>
              </a:rPr>
              <a:t>Selecting an Evaluation Unit Size</a:t>
            </a:r>
            <a:endParaRPr kumimoji="0" lang="en-US" altLang="en-US" sz="1050" b="0" i="0" u="none" strike="noStrike" cap="none" normalizeH="0" baseline="0" dirty="0">
              <a:ln>
                <a:noFill/>
              </a:ln>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37250" algn="r"/>
              </a:tabLst>
            </a:pPr>
            <a:r>
              <a:rPr kumimoji="0" lang="en-CA" altLang="en-US" sz="1600" b="0" i="0" u="none" strike="noStrike" cap="none" normalizeH="0" baseline="0" dirty="0">
                <a:ln>
                  <a:noFill/>
                </a:ln>
                <a:solidFill>
                  <a:schemeClr val="tx1"/>
                </a:solidFill>
                <a:effectLst/>
                <a:highlight>
                  <a:srgbClr val="AA9D92"/>
                </a:highlight>
                <a:latin typeface="Calibri" panose="020F0502020204030204" pitchFamily="34" charset="0"/>
                <a:ea typeface="Times New Roman" panose="02020603050405020304" pitchFamily="18" charset="0"/>
                <a:cs typeface="Times New Roman" panose="02020603050405020304" pitchFamily="18" charset="0"/>
              </a:rPr>
              <a:t>Calculating the Land Evaluation (LE) Component</a:t>
            </a:r>
            <a:endParaRPr kumimoji="0" lang="en-US" altLang="en-US" sz="1050" b="0" i="0" u="none" strike="noStrike" cap="none" normalizeH="0" baseline="0" dirty="0">
              <a:ln>
                <a:noFill/>
              </a:ln>
              <a:solidFill>
                <a:schemeClr val="tx1"/>
              </a:solidFill>
              <a:effectLst/>
              <a:highlight>
                <a:srgbClr val="AA9D92"/>
              </a:highlight>
            </a:endParaRPr>
          </a:p>
          <a:p>
            <a:pPr marL="742950" lvl="1" indent="-285750">
              <a:buFont typeface="Arial" panose="020B0604020202020204" pitchFamily="34" charset="0"/>
              <a:buChar char="•"/>
            </a:pPr>
            <a:r>
              <a:rPr kumimoji="0" lang="en-CA" altLang="en-US" sz="1600" b="0" i="0" u="none" strike="noStrike" cap="none" normalizeH="0" baseline="0" dirty="0">
                <a:ln>
                  <a:noFill/>
                </a:ln>
                <a:solidFill>
                  <a:schemeClr val="tx1"/>
                </a:solidFill>
                <a:effectLst/>
                <a:highlight>
                  <a:srgbClr val="AA9D92"/>
                </a:highlight>
                <a:latin typeface="Calibri" panose="020F0502020204030204" pitchFamily="34" charset="0"/>
                <a:ea typeface="Times New Roman" panose="02020603050405020304" pitchFamily="18" charset="0"/>
                <a:cs typeface="Calibri Light" panose="020F0302020204030204" pitchFamily="34" charset="0"/>
              </a:rPr>
              <a:t>Land Evaluation Calculation</a:t>
            </a:r>
            <a:endParaRPr kumimoji="0" lang="en-US" altLang="en-US" sz="1050" b="0" i="0" u="none" strike="noStrike" cap="none" normalizeH="0" baseline="0" dirty="0">
              <a:ln>
                <a:noFill/>
              </a:ln>
              <a:solidFill>
                <a:schemeClr val="tx1"/>
              </a:solidFill>
              <a:effectLst/>
              <a:highlight>
                <a:srgbClr val="AA9D92"/>
              </a:highligh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37250" algn="r"/>
              </a:tabLst>
            </a:pPr>
            <a:r>
              <a:rPr kumimoji="0" lang="en-CA"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Establishing the Area Review (AR) Factors of the LEAR</a:t>
            </a:r>
            <a:endParaRPr kumimoji="0" lang="en-US" altLang="en-US" sz="105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37250" algn="r"/>
              </a:tabLst>
            </a:pPr>
            <a:r>
              <a:rPr kumimoji="0" lang="en-CA"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Area Review (AR) Factors Procedure</a:t>
            </a:r>
            <a:endParaRPr kumimoji="0" lang="en-US" altLang="en-US" sz="105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37250" algn="r"/>
              </a:tabLst>
            </a:pPr>
            <a:r>
              <a:rPr kumimoji="0" lang="en-CA"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Weighting the Factors of a LEAR</a:t>
            </a:r>
            <a:endParaRPr kumimoji="0" lang="en-US" altLang="en-US" sz="105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37250" algn="r"/>
              </a:tabLst>
            </a:pPr>
            <a:r>
              <a:rPr kumimoji="0" lang="en-CA"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Land Evaluation (LE) and Area Review (AR) Mapping</a:t>
            </a:r>
            <a:endParaRPr kumimoji="0" lang="en-US" altLang="en-US" sz="105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937250" algn="r"/>
              </a:tabLst>
            </a:pPr>
            <a:r>
              <a:rPr kumimoji="0" lang="en-CA"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Selecting the Threshold Score Through Scenario Comparison</a:t>
            </a:r>
            <a:endParaRPr kumimoji="0" lang="en-US" altLang="en-US" sz="1050" b="0" i="0" u="none" strike="noStrike" cap="none" normalizeH="0" baseline="0" dirty="0">
              <a:ln>
                <a:noFill/>
              </a:ln>
              <a:solidFill>
                <a:schemeClr val="tx1"/>
              </a:solidFill>
              <a:effectLst/>
            </a:endParaRPr>
          </a:p>
        </p:txBody>
      </p:sp>
      <p:sp>
        <p:nvSpPr>
          <p:cNvPr id="8" name="TextBox 7">
            <a:extLst>
              <a:ext uri="{FF2B5EF4-FFF2-40B4-BE49-F238E27FC236}">
                <a16:creationId xmlns:a16="http://schemas.microsoft.com/office/drawing/2014/main" id="{16096B8F-908B-EEE6-5F18-08FEC2B2FEF7}"/>
              </a:ext>
            </a:extLst>
          </p:cNvPr>
          <p:cNvSpPr txBox="1"/>
          <p:nvPr/>
        </p:nvSpPr>
        <p:spPr>
          <a:xfrm>
            <a:off x="886821" y="1796824"/>
            <a:ext cx="7933396" cy="369332"/>
          </a:xfrm>
          <a:prstGeom prst="rect">
            <a:avLst/>
          </a:prstGeom>
          <a:noFill/>
        </p:spPr>
        <p:txBody>
          <a:bodyPr wrap="square">
            <a:spAutoFit/>
          </a:bodyPr>
          <a:lstStyle/>
          <a:p>
            <a:pPr marR="0">
              <a:spcBef>
                <a:spcPts val="1200"/>
              </a:spcBef>
              <a:spcAft>
                <a:spcPts val="1200"/>
              </a:spcAft>
            </a:pPr>
            <a:r>
              <a:rPr lang="en-CA" sz="1800" dirty="0">
                <a:effectLst/>
                <a:latin typeface="Calibri" panose="020F0502020204030204" pitchFamily="34" charset="0"/>
                <a:ea typeface="Times New Roman" panose="02020603050405020304" pitchFamily="18" charset="0"/>
                <a:cs typeface="Times New Roman" panose="02020603050405020304" pitchFamily="18" charset="0"/>
              </a:rPr>
              <a:t>Key considerations / conclusions with the LE analysis:</a:t>
            </a:r>
          </a:p>
        </p:txBody>
      </p:sp>
      <p:graphicFrame>
        <p:nvGraphicFramePr>
          <p:cNvPr id="9" name="Table 8">
            <a:extLst>
              <a:ext uri="{FF2B5EF4-FFF2-40B4-BE49-F238E27FC236}">
                <a16:creationId xmlns:a16="http://schemas.microsoft.com/office/drawing/2014/main" id="{187A5CE9-6D87-EF48-4F01-100807B68A81}"/>
              </a:ext>
            </a:extLst>
          </p:cNvPr>
          <p:cNvGraphicFramePr>
            <a:graphicFrameLocks noGrp="1"/>
          </p:cNvGraphicFramePr>
          <p:nvPr>
            <p:extLst>
              <p:ext uri="{D42A27DB-BD31-4B8C-83A1-F6EECF244321}">
                <p14:modId xmlns:p14="http://schemas.microsoft.com/office/powerpoint/2010/main" val="1532865337"/>
              </p:ext>
            </p:extLst>
          </p:nvPr>
        </p:nvGraphicFramePr>
        <p:xfrm>
          <a:off x="1314993" y="2332830"/>
          <a:ext cx="4676504" cy="3168650"/>
        </p:xfrm>
        <a:graphic>
          <a:graphicData uri="http://schemas.openxmlformats.org/drawingml/2006/table">
            <a:tbl>
              <a:tblPr>
                <a:tableStyleId>{D7AC3CCA-C797-4891-BE02-D94E43425B78}</a:tableStyleId>
              </a:tblPr>
              <a:tblGrid>
                <a:gridCol w="1068915">
                  <a:extLst>
                    <a:ext uri="{9D8B030D-6E8A-4147-A177-3AD203B41FA5}">
                      <a16:colId xmlns:a16="http://schemas.microsoft.com/office/drawing/2014/main" val="2544016394"/>
                    </a:ext>
                  </a:extLst>
                </a:gridCol>
                <a:gridCol w="979839">
                  <a:extLst>
                    <a:ext uri="{9D8B030D-6E8A-4147-A177-3AD203B41FA5}">
                      <a16:colId xmlns:a16="http://schemas.microsoft.com/office/drawing/2014/main" val="2506163312"/>
                    </a:ext>
                  </a:extLst>
                </a:gridCol>
                <a:gridCol w="905609">
                  <a:extLst>
                    <a:ext uri="{9D8B030D-6E8A-4147-A177-3AD203B41FA5}">
                      <a16:colId xmlns:a16="http://schemas.microsoft.com/office/drawing/2014/main" val="1456979433"/>
                    </a:ext>
                  </a:extLst>
                </a:gridCol>
                <a:gridCol w="1009531">
                  <a:extLst>
                    <a:ext uri="{9D8B030D-6E8A-4147-A177-3AD203B41FA5}">
                      <a16:colId xmlns:a16="http://schemas.microsoft.com/office/drawing/2014/main" val="144333390"/>
                    </a:ext>
                  </a:extLst>
                </a:gridCol>
                <a:gridCol w="712610">
                  <a:extLst>
                    <a:ext uri="{9D8B030D-6E8A-4147-A177-3AD203B41FA5}">
                      <a16:colId xmlns:a16="http://schemas.microsoft.com/office/drawing/2014/main" val="408633306"/>
                    </a:ext>
                  </a:extLst>
                </a:gridCol>
              </a:tblGrid>
              <a:tr h="316865">
                <a:tc>
                  <a:txBody>
                    <a:bodyPr/>
                    <a:lstStyle/>
                    <a:p>
                      <a:pPr algn="l" fontAlgn="ctr"/>
                      <a:r>
                        <a:rPr lang="en-US" sz="1100" b="1" u="none" strike="noStrike" dirty="0">
                          <a:effectLst/>
                        </a:rPr>
                        <a:t>Class</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1" u="none" strike="noStrike" dirty="0">
                          <a:effectLst/>
                        </a:rPr>
                        <a:t>Acres</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1" u="none" strike="noStrike" dirty="0">
                          <a:effectLst/>
                        </a:rPr>
                        <a:t>Hectares</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1" u="none" strike="noStrike" dirty="0">
                          <a:effectLst/>
                        </a:rPr>
                        <a:t>Percent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16789167"/>
                  </a:ext>
                </a:extLst>
              </a:tr>
              <a:tr h="316865">
                <a:tc>
                  <a:txBody>
                    <a:bodyPr/>
                    <a:lstStyle/>
                    <a:p>
                      <a:pPr algn="l" fontAlgn="b"/>
                      <a:r>
                        <a:rPr lang="en-US" sz="1100" u="none" strike="noStrike" dirty="0">
                          <a:effectLst/>
                        </a:rPr>
                        <a:t>Class 1</a:t>
                      </a:r>
                      <a:endParaRPr lang="en-US" sz="1100" b="0" i="0" u="none" strike="noStrike" dirty="0">
                        <a:solidFill>
                          <a:srgbClr val="000000"/>
                        </a:solidFill>
                        <a:effectLst/>
                        <a:latin typeface="Calibri" panose="020F0502020204030204" pitchFamily="34" charset="0"/>
                      </a:endParaRPr>
                    </a:p>
                  </a:txBody>
                  <a:tcPr marL="9525" marR="9525" marT="9525" marB="0" anchor="b">
                    <a:solidFill>
                      <a:srgbClr val="C0C9C2"/>
                    </a:solidFill>
                  </a:tcPr>
                </a:tc>
                <a:tc>
                  <a:txBody>
                    <a:bodyPr/>
                    <a:lstStyle/>
                    <a:p>
                      <a:pPr algn="l" fontAlgn="b"/>
                      <a:r>
                        <a:rPr lang="en-US" sz="1100" u="none" strike="noStrike" dirty="0">
                          <a:effectLst/>
                        </a:rPr>
                        <a:t>                   973 </a:t>
                      </a:r>
                      <a:endParaRPr lang="en-US" sz="1100" b="0" i="0" u="none" strike="noStrike" dirty="0">
                        <a:solidFill>
                          <a:srgbClr val="000000"/>
                        </a:solidFill>
                        <a:effectLst/>
                        <a:latin typeface="Calibri" panose="020F0502020204030204" pitchFamily="34" charset="0"/>
                      </a:endParaRPr>
                    </a:p>
                  </a:txBody>
                  <a:tcPr marL="9525" marR="9525" marT="9525" marB="0" anchor="ctr">
                    <a:solidFill>
                      <a:srgbClr val="C0C9C2"/>
                    </a:solidFill>
                  </a:tcPr>
                </a:tc>
                <a:tc>
                  <a:txBody>
                    <a:bodyPr/>
                    <a:lstStyle/>
                    <a:p>
                      <a:pPr algn="l" fontAlgn="b"/>
                      <a:r>
                        <a:rPr lang="en-US" sz="1100" u="none" strike="noStrike" dirty="0">
                          <a:effectLst/>
                        </a:rPr>
                        <a:t>                 394 </a:t>
                      </a:r>
                      <a:endParaRPr lang="en-US" sz="1100" b="0" i="0" u="none" strike="noStrike" dirty="0">
                        <a:solidFill>
                          <a:srgbClr val="000000"/>
                        </a:solidFill>
                        <a:effectLst/>
                        <a:latin typeface="Calibri" panose="020F0502020204030204" pitchFamily="34" charset="0"/>
                      </a:endParaRPr>
                    </a:p>
                  </a:txBody>
                  <a:tcPr marL="9525" marR="9525" marT="9525" marB="0" anchor="ctr">
                    <a:solidFill>
                      <a:srgbClr val="C0C9C2"/>
                    </a:solidFill>
                  </a:tcPr>
                </a:tc>
                <a:tc>
                  <a:txBody>
                    <a:bodyPr/>
                    <a:lstStyle/>
                    <a:p>
                      <a:pPr algn="ctr" fontAlgn="b"/>
                      <a:r>
                        <a:rPr lang="en-US" sz="1100" u="none" strike="noStrike">
                          <a:effectLst/>
                        </a:rPr>
                        <a:t>0.12%</a:t>
                      </a:r>
                      <a:endParaRPr lang="en-US" sz="1100" b="0" i="0" u="none" strike="noStrike">
                        <a:solidFill>
                          <a:srgbClr val="000000"/>
                        </a:solidFill>
                        <a:effectLst/>
                        <a:latin typeface="Calibri" panose="020F0502020204030204" pitchFamily="34" charset="0"/>
                      </a:endParaRPr>
                    </a:p>
                  </a:txBody>
                  <a:tcPr marL="9525" marR="9525" marT="9525" marB="0" anchor="ctr">
                    <a:solidFill>
                      <a:srgbClr val="C0C9C2"/>
                    </a:solidFill>
                  </a:tcPr>
                </a:tc>
                <a:tc rowSpan="3">
                  <a:txBody>
                    <a:bodyPr/>
                    <a:lstStyle/>
                    <a:p>
                      <a:pPr algn="ctr" fontAlgn="ctr"/>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9525" marR="9525" marT="9525" marB="0" anchor="ctr">
                    <a:solidFill>
                      <a:srgbClr val="C0C9C2"/>
                    </a:solidFill>
                  </a:tcPr>
                </a:tc>
                <a:extLst>
                  <a:ext uri="{0D108BD9-81ED-4DB2-BD59-A6C34878D82A}">
                    <a16:rowId xmlns:a16="http://schemas.microsoft.com/office/drawing/2014/main" val="1376269086"/>
                  </a:ext>
                </a:extLst>
              </a:tr>
              <a:tr h="316865">
                <a:tc>
                  <a:txBody>
                    <a:bodyPr/>
                    <a:lstStyle/>
                    <a:p>
                      <a:pPr algn="l" fontAlgn="b"/>
                      <a:r>
                        <a:rPr lang="en-US" sz="1100" u="none" strike="noStrike">
                          <a:effectLst/>
                        </a:rPr>
                        <a:t>Class 2</a:t>
                      </a:r>
                      <a:endParaRPr lang="en-US" sz="1100" b="0" i="0" u="none" strike="noStrike">
                        <a:solidFill>
                          <a:srgbClr val="000000"/>
                        </a:solidFill>
                        <a:effectLst/>
                        <a:latin typeface="Calibri" panose="020F0502020204030204" pitchFamily="34" charset="0"/>
                      </a:endParaRPr>
                    </a:p>
                  </a:txBody>
                  <a:tcPr marL="9525" marR="9525" marT="9525" marB="0" anchor="b">
                    <a:solidFill>
                      <a:srgbClr val="C0C9C2"/>
                    </a:solidFill>
                  </a:tcPr>
                </a:tc>
                <a:tc>
                  <a:txBody>
                    <a:bodyPr/>
                    <a:lstStyle/>
                    <a:p>
                      <a:pPr algn="l" fontAlgn="b"/>
                      <a:r>
                        <a:rPr lang="en-US" sz="1100" u="none" strike="noStrike" dirty="0">
                          <a:effectLst/>
                        </a:rPr>
                        <a:t>           145,541 </a:t>
                      </a:r>
                      <a:endParaRPr lang="en-US" sz="1100" b="0" i="0" u="none" strike="noStrike" dirty="0">
                        <a:solidFill>
                          <a:srgbClr val="000000"/>
                        </a:solidFill>
                        <a:effectLst/>
                        <a:latin typeface="Calibri" panose="020F0502020204030204" pitchFamily="34" charset="0"/>
                      </a:endParaRPr>
                    </a:p>
                  </a:txBody>
                  <a:tcPr marL="9525" marR="9525" marT="9525" marB="0" anchor="ctr">
                    <a:solidFill>
                      <a:srgbClr val="C0C9C2"/>
                    </a:solidFill>
                  </a:tcPr>
                </a:tc>
                <a:tc>
                  <a:txBody>
                    <a:bodyPr/>
                    <a:lstStyle/>
                    <a:p>
                      <a:pPr algn="l" fontAlgn="b"/>
                      <a:r>
                        <a:rPr lang="en-US" sz="1100" u="none" strike="noStrike" dirty="0">
                          <a:effectLst/>
                        </a:rPr>
                        <a:t>           58,898 </a:t>
                      </a:r>
                      <a:endParaRPr lang="en-US" sz="1100" b="0" i="0" u="none" strike="noStrike" dirty="0">
                        <a:solidFill>
                          <a:srgbClr val="000000"/>
                        </a:solidFill>
                        <a:effectLst/>
                        <a:latin typeface="Calibri" panose="020F0502020204030204" pitchFamily="34" charset="0"/>
                      </a:endParaRPr>
                    </a:p>
                  </a:txBody>
                  <a:tcPr marL="9525" marR="9525" marT="9525" marB="0" anchor="ctr">
                    <a:solidFill>
                      <a:srgbClr val="C0C9C2"/>
                    </a:solidFill>
                  </a:tcPr>
                </a:tc>
                <a:tc>
                  <a:txBody>
                    <a:bodyPr/>
                    <a:lstStyle/>
                    <a:p>
                      <a:pPr algn="ctr" fontAlgn="b"/>
                      <a:r>
                        <a:rPr lang="en-US" sz="1100" u="none" strike="noStrike" dirty="0">
                          <a:effectLst/>
                        </a:rPr>
                        <a:t>17.58%</a:t>
                      </a:r>
                      <a:endParaRPr lang="en-US" sz="1100" b="0" i="0" u="none" strike="noStrike" dirty="0">
                        <a:solidFill>
                          <a:srgbClr val="000000"/>
                        </a:solidFill>
                        <a:effectLst/>
                        <a:latin typeface="Calibri" panose="020F0502020204030204" pitchFamily="34" charset="0"/>
                      </a:endParaRPr>
                    </a:p>
                  </a:txBody>
                  <a:tcPr marL="9525" marR="9525" marT="9525" marB="0" anchor="ctr">
                    <a:solidFill>
                      <a:srgbClr val="C0C9C2"/>
                    </a:solidFill>
                  </a:tcPr>
                </a:tc>
                <a:tc vMerge="1">
                  <a:txBody>
                    <a:bodyPr/>
                    <a:lstStyle/>
                    <a:p>
                      <a:endParaRPr lang="en-US"/>
                    </a:p>
                  </a:txBody>
                  <a:tcPr/>
                </a:tc>
                <a:extLst>
                  <a:ext uri="{0D108BD9-81ED-4DB2-BD59-A6C34878D82A}">
                    <a16:rowId xmlns:a16="http://schemas.microsoft.com/office/drawing/2014/main" val="779221826"/>
                  </a:ext>
                </a:extLst>
              </a:tr>
              <a:tr h="316865">
                <a:tc>
                  <a:txBody>
                    <a:bodyPr/>
                    <a:lstStyle/>
                    <a:p>
                      <a:pPr algn="l" fontAlgn="b"/>
                      <a:r>
                        <a:rPr lang="en-US" sz="1100" u="none" strike="noStrike">
                          <a:effectLst/>
                        </a:rPr>
                        <a:t>Class 3</a:t>
                      </a:r>
                      <a:endParaRPr lang="en-US" sz="1100" b="0" i="0" u="none" strike="noStrike">
                        <a:solidFill>
                          <a:srgbClr val="000000"/>
                        </a:solidFill>
                        <a:effectLst/>
                        <a:latin typeface="Calibri" panose="020F0502020204030204" pitchFamily="34" charset="0"/>
                      </a:endParaRPr>
                    </a:p>
                  </a:txBody>
                  <a:tcPr marL="9525" marR="9525" marT="9525" marB="0" anchor="b">
                    <a:solidFill>
                      <a:srgbClr val="C0C9C2"/>
                    </a:solidFill>
                  </a:tcPr>
                </a:tc>
                <a:tc>
                  <a:txBody>
                    <a:bodyPr/>
                    <a:lstStyle/>
                    <a:p>
                      <a:pPr algn="l" fontAlgn="b"/>
                      <a:r>
                        <a:rPr lang="en-US" sz="1100" u="none" strike="noStrike">
                          <a:effectLst/>
                        </a:rPr>
                        <a:t>             99,961 </a:t>
                      </a:r>
                      <a:endParaRPr lang="en-US" sz="1100" b="0" i="0" u="none" strike="noStrike">
                        <a:solidFill>
                          <a:srgbClr val="000000"/>
                        </a:solidFill>
                        <a:effectLst/>
                        <a:latin typeface="Calibri" panose="020F0502020204030204" pitchFamily="34" charset="0"/>
                      </a:endParaRPr>
                    </a:p>
                  </a:txBody>
                  <a:tcPr marL="9525" marR="9525" marT="9525" marB="0" anchor="ctr">
                    <a:solidFill>
                      <a:srgbClr val="C0C9C2"/>
                    </a:solidFill>
                  </a:tcPr>
                </a:tc>
                <a:tc>
                  <a:txBody>
                    <a:bodyPr/>
                    <a:lstStyle/>
                    <a:p>
                      <a:pPr algn="l" fontAlgn="b"/>
                      <a:r>
                        <a:rPr lang="en-US" sz="1100" u="none" strike="noStrike" dirty="0">
                          <a:effectLst/>
                        </a:rPr>
                        <a:t>           40,453 </a:t>
                      </a:r>
                      <a:endParaRPr lang="en-US" sz="1100" b="0" i="0" u="none" strike="noStrike" dirty="0">
                        <a:solidFill>
                          <a:srgbClr val="000000"/>
                        </a:solidFill>
                        <a:effectLst/>
                        <a:latin typeface="Calibri" panose="020F0502020204030204" pitchFamily="34" charset="0"/>
                      </a:endParaRPr>
                    </a:p>
                  </a:txBody>
                  <a:tcPr marL="9525" marR="9525" marT="9525" marB="0" anchor="ctr">
                    <a:solidFill>
                      <a:srgbClr val="C0C9C2"/>
                    </a:solidFill>
                  </a:tcPr>
                </a:tc>
                <a:tc>
                  <a:txBody>
                    <a:bodyPr/>
                    <a:lstStyle/>
                    <a:p>
                      <a:pPr algn="ctr" fontAlgn="b"/>
                      <a:r>
                        <a:rPr lang="en-US" sz="1100" u="none" strike="noStrike" dirty="0">
                          <a:effectLst/>
                        </a:rPr>
                        <a:t>12.08%</a:t>
                      </a:r>
                      <a:endParaRPr lang="en-US" sz="1100" b="0" i="0" u="none" strike="noStrike" dirty="0">
                        <a:solidFill>
                          <a:srgbClr val="000000"/>
                        </a:solidFill>
                        <a:effectLst/>
                        <a:latin typeface="Calibri" panose="020F0502020204030204" pitchFamily="34" charset="0"/>
                      </a:endParaRPr>
                    </a:p>
                  </a:txBody>
                  <a:tcPr marL="9525" marR="9525" marT="9525" marB="0" anchor="ctr">
                    <a:solidFill>
                      <a:srgbClr val="C0C9C2"/>
                    </a:solidFill>
                  </a:tcPr>
                </a:tc>
                <a:tc vMerge="1">
                  <a:txBody>
                    <a:bodyPr/>
                    <a:lstStyle/>
                    <a:p>
                      <a:endParaRPr lang="en-US"/>
                    </a:p>
                  </a:txBody>
                  <a:tcPr/>
                </a:tc>
                <a:extLst>
                  <a:ext uri="{0D108BD9-81ED-4DB2-BD59-A6C34878D82A}">
                    <a16:rowId xmlns:a16="http://schemas.microsoft.com/office/drawing/2014/main" val="3505538178"/>
                  </a:ext>
                </a:extLst>
              </a:tr>
              <a:tr h="316865">
                <a:tc>
                  <a:txBody>
                    <a:bodyPr/>
                    <a:lstStyle/>
                    <a:p>
                      <a:pPr algn="l" fontAlgn="b"/>
                      <a:r>
                        <a:rPr lang="en-US" sz="1100" u="none" strike="noStrike">
                          <a:effectLst/>
                        </a:rPr>
                        <a:t>Class 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61,399 </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u="none" strike="noStrike">
                          <a:effectLst/>
                        </a:rPr>
                        <a:t>           24,847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7.42%</a:t>
                      </a:r>
                      <a:endParaRPr lang="en-US" sz="1100" b="0" i="0" u="none" strike="noStrike" dirty="0">
                        <a:solidFill>
                          <a:srgbClr val="000000"/>
                        </a:solidFill>
                        <a:effectLst/>
                        <a:latin typeface="Calibri" panose="020F0502020204030204" pitchFamily="34" charset="0"/>
                      </a:endParaRPr>
                    </a:p>
                  </a:txBody>
                  <a:tcPr marL="9525" marR="9525" marT="9525" marB="0" anchor="ctr"/>
                </a:tc>
                <a:tc rowSpan="5">
                  <a:txBody>
                    <a:bodyPr/>
                    <a:lstStyle/>
                    <a:p>
                      <a:pPr algn="ctr" fontAlgn="ctr"/>
                      <a:r>
                        <a:rPr lang="en-US" sz="1100" u="none" strike="noStrike">
                          <a:effectLst/>
                        </a:rPr>
                        <a:t>70%</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89642774"/>
                  </a:ext>
                </a:extLst>
              </a:tr>
              <a:tr h="316865">
                <a:tc>
                  <a:txBody>
                    <a:bodyPr/>
                    <a:lstStyle/>
                    <a:p>
                      <a:pPr algn="l" fontAlgn="b"/>
                      <a:r>
                        <a:rPr lang="en-US" sz="1100" u="none" strike="noStrike">
                          <a:effectLst/>
                        </a:rPr>
                        <a:t>Class 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59,819 </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u="none" strike="noStrike" dirty="0">
                          <a:effectLst/>
                        </a:rPr>
                        <a:t>           24,208 </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7.23%</a:t>
                      </a:r>
                      <a:endParaRPr lang="en-US" sz="1100" b="0" i="0" u="none" strike="noStrike" dirty="0">
                        <a:solidFill>
                          <a:srgbClr val="000000"/>
                        </a:solidFill>
                        <a:effectLst/>
                        <a:latin typeface="Calibri" panose="020F0502020204030204" pitchFamily="34" charset="0"/>
                      </a:endParaRPr>
                    </a:p>
                  </a:txBody>
                  <a:tcPr marL="9525" marR="9525" marT="9525" marB="0" anchor="ctr"/>
                </a:tc>
                <a:tc vMerge="1">
                  <a:txBody>
                    <a:bodyPr/>
                    <a:lstStyle/>
                    <a:p>
                      <a:endParaRPr lang="en-US"/>
                    </a:p>
                  </a:txBody>
                  <a:tcPr/>
                </a:tc>
                <a:extLst>
                  <a:ext uri="{0D108BD9-81ED-4DB2-BD59-A6C34878D82A}">
                    <a16:rowId xmlns:a16="http://schemas.microsoft.com/office/drawing/2014/main" val="64154265"/>
                  </a:ext>
                </a:extLst>
              </a:tr>
              <a:tr h="316865">
                <a:tc>
                  <a:txBody>
                    <a:bodyPr/>
                    <a:lstStyle/>
                    <a:p>
                      <a:pPr algn="l" fontAlgn="b"/>
                      <a:r>
                        <a:rPr lang="en-US" sz="1100" u="none" strike="noStrike">
                          <a:effectLst/>
                        </a:rPr>
                        <a:t>Class 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250,679 </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u="none" strike="noStrike">
                          <a:effectLst/>
                        </a:rPr>
                        <a:t>         101,446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30.28%</a:t>
                      </a:r>
                      <a:endParaRPr lang="en-US" sz="1100" b="0" i="0" u="none" strike="noStrike" dirty="0">
                        <a:solidFill>
                          <a:srgbClr val="000000"/>
                        </a:solidFill>
                        <a:effectLst/>
                        <a:latin typeface="Calibri" panose="020F0502020204030204" pitchFamily="34" charset="0"/>
                      </a:endParaRPr>
                    </a:p>
                  </a:txBody>
                  <a:tcPr marL="9525" marR="9525" marT="9525" marB="0" anchor="ctr"/>
                </a:tc>
                <a:tc vMerge="1">
                  <a:txBody>
                    <a:bodyPr/>
                    <a:lstStyle/>
                    <a:p>
                      <a:endParaRPr lang="en-US"/>
                    </a:p>
                  </a:txBody>
                  <a:tcPr/>
                </a:tc>
                <a:extLst>
                  <a:ext uri="{0D108BD9-81ED-4DB2-BD59-A6C34878D82A}">
                    <a16:rowId xmlns:a16="http://schemas.microsoft.com/office/drawing/2014/main" val="1697221637"/>
                  </a:ext>
                </a:extLst>
              </a:tr>
              <a:tr h="316865">
                <a:tc>
                  <a:txBody>
                    <a:bodyPr/>
                    <a:lstStyle/>
                    <a:p>
                      <a:pPr algn="l" fontAlgn="b"/>
                      <a:r>
                        <a:rPr lang="en-US" sz="1100" u="none" strike="noStrike">
                          <a:effectLst/>
                        </a:rPr>
                        <a:t>Class 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122,400 </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u="none" strike="noStrike" dirty="0">
                          <a:effectLst/>
                        </a:rPr>
                        <a:t>           49,533 </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14.79%</a:t>
                      </a:r>
                      <a:endParaRPr lang="en-US" sz="1100" b="0" i="0" u="none" strike="noStrike" dirty="0">
                        <a:solidFill>
                          <a:srgbClr val="000000"/>
                        </a:solidFill>
                        <a:effectLst/>
                        <a:latin typeface="Calibri" panose="020F0502020204030204" pitchFamily="34" charset="0"/>
                      </a:endParaRPr>
                    </a:p>
                  </a:txBody>
                  <a:tcPr marL="9525" marR="9525" marT="9525" marB="0" anchor="ctr"/>
                </a:tc>
                <a:tc vMerge="1">
                  <a:txBody>
                    <a:bodyPr/>
                    <a:lstStyle/>
                    <a:p>
                      <a:endParaRPr lang="en-US"/>
                    </a:p>
                  </a:txBody>
                  <a:tcPr/>
                </a:tc>
                <a:extLst>
                  <a:ext uri="{0D108BD9-81ED-4DB2-BD59-A6C34878D82A}">
                    <a16:rowId xmlns:a16="http://schemas.microsoft.com/office/drawing/2014/main" val="3722489632"/>
                  </a:ext>
                </a:extLst>
              </a:tr>
              <a:tr h="316865">
                <a:tc>
                  <a:txBody>
                    <a:bodyPr/>
                    <a:lstStyle/>
                    <a:p>
                      <a:pPr algn="l" fontAlgn="b"/>
                      <a:r>
                        <a:rPr lang="en-US" sz="1100" u="none" strike="noStrike">
                          <a:effectLst/>
                        </a:rPr>
                        <a:t>Organic Soils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             85,482 </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u="none" strike="noStrike" dirty="0">
                          <a:effectLst/>
                        </a:rPr>
                        <a:t>           34,593 </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10.33%</a:t>
                      </a:r>
                      <a:endParaRPr lang="en-US" sz="1100" b="0" i="0" u="none" strike="noStrike" dirty="0">
                        <a:solidFill>
                          <a:srgbClr val="000000"/>
                        </a:solidFill>
                        <a:effectLst/>
                        <a:latin typeface="Calibri" panose="020F0502020204030204" pitchFamily="34" charset="0"/>
                      </a:endParaRPr>
                    </a:p>
                  </a:txBody>
                  <a:tcPr marL="9525" marR="9525" marT="9525" marB="0" anchor="ctr"/>
                </a:tc>
                <a:tc vMerge="1">
                  <a:txBody>
                    <a:bodyPr/>
                    <a:lstStyle/>
                    <a:p>
                      <a:endParaRPr lang="en-US"/>
                    </a:p>
                  </a:txBody>
                  <a:tcPr/>
                </a:tc>
                <a:extLst>
                  <a:ext uri="{0D108BD9-81ED-4DB2-BD59-A6C34878D82A}">
                    <a16:rowId xmlns:a16="http://schemas.microsoft.com/office/drawing/2014/main" val="1454210907"/>
                  </a:ext>
                </a:extLst>
              </a:tr>
              <a:tr h="316865">
                <a:tc>
                  <a:txBody>
                    <a:bodyPr/>
                    <a:lstStyle/>
                    <a:p>
                      <a:pPr algn="l" fontAlgn="b"/>
                      <a:r>
                        <a:rPr lang="en-US" sz="1100" b="1" u="none" strike="noStrike" dirty="0">
                          <a:effectLst/>
                        </a:rPr>
                        <a:t>Total Lands </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1" u="none" strike="noStrike" dirty="0">
                          <a:effectLst/>
                        </a:rPr>
                        <a:t>           827,823 </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100" b="1" u="none" strike="noStrike" dirty="0">
                          <a:effectLst/>
                        </a:rPr>
                        <a:t>         335,008 </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b="1" u="none" strike="noStrike" dirty="0">
                          <a:effectLst/>
                        </a:rPr>
                        <a:t>100%</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94256083"/>
                  </a:ext>
                </a:extLst>
              </a:tr>
            </a:tbl>
          </a:graphicData>
        </a:graphic>
      </p:graphicFrame>
    </p:spTree>
    <p:extLst>
      <p:ext uri="{BB962C8B-B14F-4D97-AF65-F5344CB8AC3E}">
        <p14:creationId xmlns:p14="http://schemas.microsoft.com/office/powerpoint/2010/main" val="3118230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EA6B7DE5-BFCC-4EEF-9609-8AA1C7CAD3B0}"/>
              </a:ext>
            </a:extLst>
          </p:cNvPr>
          <p:cNvSpPr>
            <a:spLocks noGrp="1"/>
          </p:cNvSpPr>
          <p:nvPr>
            <p:ph type="title"/>
          </p:nvPr>
        </p:nvSpPr>
        <p:spPr>
          <a:xfrm>
            <a:off x="387800" y="177754"/>
            <a:ext cx="3935647" cy="1340615"/>
          </a:xfrm>
        </p:spPr>
        <p:txBody>
          <a:bodyPr/>
          <a:lstStyle/>
          <a:p>
            <a:r>
              <a:rPr lang="en-US" sz="4800" dirty="0"/>
              <a:t>Introductions</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461555" y="1445624"/>
            <a:ext cx="5239188" cy="4693920"/>
          </a:xfrm>
        </p:spPr>
        <p:txBody>
          <a:bodyPr>
            <a:normAutofit/>
          </a:bodyPr>
          <a:lstStyle/>
          <a:p>
            <a:r>
              <a:rPr lang="en-US" b="1" dirty="0"/>
              <a:t>Counties of Leeds and Grenville: </a:t>
            </a:r>
          </a:p>
          <a:p>
            <a:pPr marL="285750" indent="-285750">
              <a:lnSpc>
                <a:spcPct val="100000"/>
              </a:lnSpc>
              <a:buFont typeface="Arial" panose="020B0604020202020204" pitchFamily="34" charset="0"/>
              <a:buChar char="•"/>
            </a:pPr>
            <a:r>
              <a:rPr lang="en-US" dirty="0"/>
              <a:t>Cherie Mills, Manager of Planning Services</a:t>
            </a:r>
          </a:p>
          <a:p>
            <a:pPr marL="285750" indent="-285750">
              <a:lnSpc>
                <a:spcPct val="100000"/>
              </a:lnSpc>
              <a:buFont typeface="Arial" panose="020B0604020202020204" pitchFamily="34" charset="0"/>
              <a:buChar char="•"/>
            </a:pPr>
            <a:r>
              <a:rPr lang="en-US" dirty="0"/>
              <a:t>Elaine Mallory, Planner 1 </a:t>
            </a:r>
          </a:p>
          <a:p>
            <a:r>
              <a:rPr lang="en-US" b="1" dirty="0"/>
              <a:t>Consultant Team:</a:t>
            </a:r>
          </a:p>
          <a:p>
            <a:pPr marL="285750" indent="-285750">
              <a:lnSpc>
                <a:spcPct val="100000"/>
              </a:lnSpc>
              <a:buFont typeface="Arial" panose="020B0604020202020204" pitchFamily="34" charset="0"/>
              <a:buChar char="•"/>
            </a:pPr>
            <a:r>
              <a:rPr lang="en-US" dirty="0"/>
              <a:t>Margaret Walton, Senior Associate – </a:t>
            </a:r>
            <a:r>
              <a:rPr lang="en-US" dirty="0" err="1"/>
              <a:t>Planscape</a:t>
            </a:r>
            <a:r>
              <a:rPr lang="en-US" dirty="0"/>
              <a:t> Inc.</a:t>
            </a:r>
          </a:p>
          <a:p>
            <a:pPr marL="285750" indent="-285750">
              <a:lnSpc>
                <a:spcPct val="100000"/>
              </a:lnSpc>
              <a:buFont typeface="Arial" panose="020B0604020202020204" pitchFamily="34" charset="0"/>
              <a:buChar char="•"/>
            </a:pPr>
            <a:r>
              <a:rPr lang="en-US" dirty="0"/>
              <a:t>Debbie Vandenakker, Senior Planner – </a:t>
            </a:r>
            <a:r>
              <a:rPr lang="en-US" dirty="0" err="1"/>
              <a:t>Planscape</a:t>
            </a:r>
            <a:r>
              <a:rPr lang="en-US" dirty="0"/>
              <a:t> Inc.</a:t>
            </a:r>
          </a:p>
          <a:p>
            <a:pPr marL="285750" indent="-285750">
              <a:lnSpc>
                <a:spcPct val="100000"/>
              </a:lnSpc>
              <a:buFont typeface="Arial" panose="020B0604020202020204" pitchFamily="34" charset="0"/>
              <a:buChar char="•"/>
            </a:pPr>
            <a:r>
              <a:rPr lang="en-US" dirty="0"/>
              <a:t>Don King, Research Agronomist – The Soil Resource Group</a:t>
            </a:r>
          </a:p>
          <a:p>
            <a:pPr marL="285750" indent="-285750">
              <a:lnSpc>
                <a:spcPct val="100000"/>
              </a:lnSpc>
              <a:buFont typeface="Arial" panose="020B0604020202020204" pitchFamily="34" charset="0"/>
              <a:buChar char="•"/>
            </a:pPr>
            <a:r>
              <a:rPr lang="en-US" dirty="0"/>
              <a:t>Greg Wall, Senior Soil Scientist – The Soil Resource Group</a:t>
            </a:r>
          </a:p>
          <a:p>
            <a:pPr marL="285750" indent="-285750">
              <a:lnSpc>
                <a:spcPct val="100000"/>
              </a:lnSpc>
              <a:buFont typeface="Arial" panose="020B0604020202020204" pitchFamily="34" charset="0"/>
              <a:buChar char="•"/>
            </a:pPr>
            <a:r>
              <a:rPr lang="en-US" dirty="0"/>
              <a:t>Don Hodgson, </a:t>
            </a:r>
            <a:r>
              <a:rPr lang="en-US" dirty="0" err="1"/>
              <a:t>Pedologiest</a:t>
            </a:r>
            <a:r>
              <a:rPr lang="en-US" dirty="0"/>
              <a:t> (GIS) – The Soil Resource Group</a:t>
            </a:r>
          </a:p>
          <a:p>
            <a:pPr marL="285750" indent="-285750">
              <a:lnSpc>
                <a:spcPct val="100000"/>
              </a:lnSpc>
              <a:buFont typeface="Arial" panose="020B0604020202020204" pitchFamily="34" charset="0"/>
              <a:buChar char="•"/>
            </a:pPr>
            <a:endParaRPr lang="en-US" dirty="0"/>
          </a:p>
        </p:txBody>
      </p:sp>
      <p:sp>
        <p:nvSpPr>
          <p:cNvPr id="35" name="Slide Number Placeholder 34">
            <a:extLst>
              <a:ext uri="{FF2B5EF4-FFF2-40B4-BE49-F238E27FC236}">
                <a16:creationId xmlns:a16="http://schemas.microsoft.com/office/drawing/2014/main" id="{5789CCB9-138D-4D90-8AFB-AC5C73612512}"/>
              </a:ext>
            </a:extLst>
          </p:cNvPr>
          <p:cNvSpPr>
            <a:spLocks noGrp="1"/>
          </p:cNvSpPr>
          <p:nvPr>
            <p:ph type="sldNum" sz="quarter" idx="4"/>
          </p:nvPr>
        </p:nvSpPr>
        <p:spPr/>
        <p:txBody>
          <a:bodyPr/>
          <a:lstStyle/>
          <a:p>
            <a:fld id="{294A09A9-5501-47C1-A89A-A340965A2BE2}" type="slidenum">
              <a:rPr lang="en-US" smtClean="0"/>
              <a:pPr/>
              <a:t>3</a:t>
            </a:fld>
            <a:endParaRPr lang="en-US" dirty="0"/>
          </a:p>
        </p:txBody>
      </p:sp>
      <p:pic>
        <p:nvPicPr>
          <p:cNvPr id="2052" name="Picture 4" descr="See the source image">
            <a:extLst>
              <a:ext uri="{FF2B5EF4-FFF2-40B4-BE49-F238E27FC236}">
                <a16:creationId xmlns:a16="http://schemas.microsoft.com/office/drawing/2014/main" id="{8C6572C4-ABFD-F769-CE8E-93FFD231C7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219"/>
          <a:stretch/>
        </p:blipFill>
        <p:spPr bwMode="auto">
          <a:xfrm>
            <a:off x="7227572" y="2886620"/>
            <a:ext cx="4314839" cy="3105150"/>
          </a:xfrm>
          <a:prstGeom prst="rect">
            <a:avLst/>
          </a:prstGeom>
          <a:noFill/>
          <a:ln>
            <a:solidFill>
              <a:srgbClr val="A5A5A5"/>
            </a:solidFill>
          </a:ln>
          <a:extLst>
            <a:ext uri="{909E8E84-426E-40DD-AFC4-6F175D3DCCD1}">
              <a14:hiddenFill xmlns:a14="http://schemas.microsoft.com/office/drawing/2010/main">
                <a:solidFill>
                  <a:srgbClr val="FFFFFF"/>
                </a:solidFill>
              </a14:hiddenFill>
            </a:ext>
          </a:extLst>
        </p:spPr>
      </p:pic>
      <p:pic>
        <p:nvPicPr>
          <p:cNvPr id="2050" name="Picture 2" descr="See the source image">
            <a:extLst>
              <a:ext uri="{FF2B5EF4-FFF2-40B4-BE49-F238E27FC236}">
                <a16:creationId xmlns:a16="http://schemas.microsoft.com/office/drawing/2014/main" id="{47897986-D73C-28E9-0C5C-D7547A6E9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743" y="272144"/>
            <a:ext cx="4314839" cy="2869474"/>
          </a:xfrm>
          <a:prstGeom prst="rect">
            <a:avLst/>
          </a:prstGeom>
          <a:noFill/>
          <a:ln>
            <a:solidFill>
              <a:srgbClr val="A5A5A5"/>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6A68838-F02D-C70C-C75E-AEB5F11679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8980" y="5991770"/>
            <a:ext cx="991203" cy="660802"/>
          </a:xfrm>
          <a:prstGeom prst="rect">
            <a:avLst/>
          </a:prstGeom>
        </p:spPr>
      </p:pic>
    </p:spTree>
    <p:extLst>
      <p:ext uri="{BB962C8B-B14F-4D97-AF65-F5344CB8AC3E}">
        <p14:creationId xmlns:p14="http://schemas.microsoft.com/office/powerpoint/2010/main" val="237129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886821" y="277970"/>
            <a:ext cx="4564744" cy="2434386"/>
          </a:xfrm>
        </p:spPr>
        <p:txBody>
          <a:bodyPr>
            <a:normAutofit/>
          </a:bodyPr>
          <a:lstStyle/>
          <a:p>
            <a:r>
              <a:rPr lang="en-US" sz="5400" dirty="0"/>
              <a:t>Project Description</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4</a:t>
            </a:fld>
            <a:endParaRPr lang="en-US" dirty="0"/>
          </a:p>
        </p:txBody>
      </p:sp>
      <p:pic>
        <p:nvPicPr>
          <p:cNvPr id="4098" name="Picture 2" descr="See the source image">
            <a:extLst>
              <a:ext uri="{FF2B5EF4-FFF2-40B4-BE49-F238E27FC236}">
                <a16:creationId xmlns:a16="http://schemas.microsoft.com/office/drawing/2014/main" id="{9220FA56-19EF-E51F-E0E9-4445136CB6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617"/>
          <a:stretch/>
        </p:blipFill>
        <p:spPr bwMode="auto">
          <a:xfrm>
            <a:off x="5881124" y="0"/>
            <a:ext cx="5605481" cy="2272937"/>
          </a:xfrm>
          <a:prstGeom prst="rect">
            <a:avLst/>
          </a:prstGeom>
          <a:noFill/>
          <a:ln>
            <a:solidFill>
              <a:srgbClr val="A5A5A5"/>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DD75FD5-249F-A4FB-DD83-98748C6982FD}"/>
              </a:ext>
            </a:extLst>
          </p:cNvPr>
          <p:cNvSpPr txBox="1"/>
          <p:nvPr/>
        </p:nvSpPr>
        <p:spPr>
          <a:xfrm>
            <a:off x="992777" y="2856411"/>
            <a:ext cx="10415452" cy="2369880"/>
          </a:xfrm>
          <a:prstGeom prst="rect">
            <a:avLst/>
          </a:prstGeom>
          <a:noFill/>
        </p:spPr>
        <p:txBody>
          <a:bodyPr wrap="square" rtlCol="0">
            <a:spAutoFit/>
          </a:bodyPr>
          <a:lstStyle/>
          <a:p>
            <a:pPr marL="285750" indent="-285750">
              <a:spcBef>
                <a:spcPts val="1200"/>
              </a:spcBef>
              <a:spcAft>
                <a:spcPts val="1200"/>
              </a:spcAft>
              <a:buFont typeface="Arial" panose="020B0604020202020204" pitchFamily="34" charset="0"/>
              <a:buChar char="•"/>
            </a:pPr>
            <a:r>
              <a:rPr lang="en-CA" dirty="0"/>
              <a:t>When the Counties Official Plan was approved, it identified that a comprehensive Land Evaluation and Area Review (LEAR) or equivalent study to assist in identifying and designating prime agricultural areas in the Counties needed to be completed prior to the next OP review (in 2026).</a:t>
            </a:r>
          </a:p>
          <a:p>
            <a:pPr marL="285750" indent="-285750">
              <a:spcBef>
                <a:spcPts val="1200"/>
              </a:spcBef>
              <a:spcAft>
                <a:spcPts val="1200"/>
              </a:spcAft>
              <a:buFont typeface="Arial" panose="020B0604020202020204" pitchFamily="34" charset="0"/>
              <a:buChar char="•"/>
            </a:pPr>
            <a:r>
              <a:rPr lang="en-CA" dirty="0"/>
              <a:t>This Agricultural Area Review is being undertaken to satisfy the provincial requirement.</a:t>
            </a:r>
          </a:p>
          <a:p>
            <a:pPr marL="285750" indent="-285750">
              <a:spcBef>
                <a:spcPts val="1200"/>
              </a:spcBef>
              <a:spcAft>
                <a:spcPts val="1200"/>
              </a:spcAft>
              <a:buFont typeface="Arial" panose="020B0604020202020204" pitchFamily="34" charset="0"/>
              <a:buChar char="•"/>
            </a:pPr>
            <a:r>
              <a:rPr lang="en-CA" dirty="0"/>
              <a:t>This project will identify and evaluated the candidate agricultural lands and ultimately provide a map of the Counties agricultural system as the basis for an updated Counties Official Plan.</a:t>
            </a:r>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3"/>
          <a:srcRect l="15714" t="20857" r="78357" b="68476"/>
          <a:stretch/>
        </p:blipFill>
        <p:spPr>
          <a:xfrm>
            <a:off x="914513" y="6011940"/>
            <a:ext cx="1323590"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3591" y="6020909"/>
            <a:ext cx="991203" cy="660802"/>
          </a:xfrm>
          <a:prstGeom prst="rect">
            <a:avLst/>
          </a:prstGeom>
        </p:spPr>
      </p:pic>
    </p:spTree>
    <p:extLst>
      <p:ext uri="{BB962C8B-B14F-4D97-AF65-F5344CB8AC3E}">
        <p14:creationId xmlns:p14="http://schemas.microsoft.com/office/powerpoint/2010/main" val="344939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BC8A7C5-4906-76C5-B4FE-63A5E07A9059}"/>
              </a:ext>
            </a:extLst>
          </p:cNvPr>
          <p:cNvSpPr/>
          <p:nvPr/>
        </p:nvSpPr>
        <p:spPr>
          <a:xfrm>
            <a:off x="0" y="-44161"/>
            <a:ext cx="11861074" cy="6852107"/>
          </a:xfrm>
          <a:prstGeom prst="rect">
            <a:avLst/>
          </a:prstGeom>
          <a:solidFill>
            <a:srgbClr val="F2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E19BF1C0-EE32-4EEE-9539-CE8473AA2F38}"/>
              </a:ext>
            </a:extLst>
          </p:cNvPr>
          <p:cNvSpPr>
            <a:spLocks noGrp="1"/>
          </p:cNvSpPr>
          <p:nvPr>
            <p:ph type="title"/>
          </p:nvPr>
        </p:nvSpPr>
        <p:spPr>
          <a:xfrm>
            <a:off x="914399" y="148046"/>
            <a:ext cx="10149842" cy="1341120"/>
          </a:xfrm>
        </p:spPr>
        <p:txBody>
          <a:bodyPr>
            <a:normAutofit/>
          </a:bodyPr>
          <a:lstStyle/>
          <a:p>
            <a:r>
              <a:rPr lang="en-CA" sz="5400" dirty="0"/>
              <a:t>Where we are in the process</a:t>
            </a:r>
            <a:endParaRPr lang="en-US" sz="5400" dirty="0"/>
          </a:p>
        </p:txBody>
      </p:sp>
      <p:sp>
        <p:nvSpPr>
          <p:cNvPr id="31" name="Slide Number Placeholder 30">
            <a:extLst>
              <a:ext uri="{FF2B5EF4-FFF2-40B4-BE49-F238E27FC236}">
                <a16:creationId xmlns:a16="http://schemas.microsoft.com/office/drawing/2014/main" id="{AD175D2A-0058-45E0-AAF6-7260876F007C}"/>
              </a:ext>
            </a:extLst>
          </p:cNvPr>
          <p:cNvSpPr>
            <a:spLocks noGrp="1"/>
          </p:cNvSpPr>
          <p:nvPr>
            <p:ph type="sldNum" sz="quarter" idx="4"/>
          </p:nvPr>
        </p:nvSpPr>
        <p:spPr/>
        <p:txBody>
          <a:bodyPr/>
          <a:lstStyle/>
          <a:p>
            <a:fld id="{294A09A9-5501-47C1-A89A-A340965A2BE2}" type="slidenum">
              <a:rPr lang="en-US" smtClean="0"/>
              <a:pPr/>
              <a:t>5</a:t>
            </a:fld>
            <a:endParaRPr lang="en-US" dirty="0"/>
          </a:p>
        </p:txBody>
      </p:sp>
      <p:pic>
        <p:nvPicPr>
          <p:cNvPr id="5" name="Picture 4">
            <a:extLst>
              <a:ext uri="{FF2B5EF4-FFF2-40B4-BE49-F238E27FC236}">
                <a16:creationId xmlns:a16="http://schemas.microsoft.com/office/drawing/2014/main" id="{8CD29C0A-E6C1-2EFC-403A-86C3A5057D9E}"/>
              </a:ext>
            </a:extLst>
          </p:cNvPr>
          <p:cNvPicPr>
            <a:picLocks noChangeAspect="1"/>
          </p:cNvPicPr>
          <p:nvPr/>
        </p:nvPicPr>
        <p:blipFill rotWithShape="1">
          <a:blip r:embed="rId3"/>
          <a:srcRect l="15714" t="20857" r="78357" b="68476"/>
          <a:stretch/>
        </p:blipFill>
        <p:spPr>
          <a:xfrm>
            <a:off x="923106" y="5999773"/>
            <a:ext cx="1323590" cy="669771"/>
          </a:xfrm>
          <a:prstGeom prst="rect">
            <a:avLst/>
          </a:prstGeom>
        </p:spPr>
      </p:pic>
      <p:sp>
        <p:nvSpPr>
          <p:cNvPr id="4" name="Star: 5 Points 3">
            <a:extLst>
              <a:ext uri="{FF2B5EF4-FFF2-40B4-BE49-F238E27FC236}">
                <a16:creationId xmlns:a16="http://schemas.microsoft.com/office/drawing/2014/main" id="{2D2104A8-9D5D-734F-BDBE-529D02A52E93}"/>
              </a:ext>
            </a:extLst>
          </p:cNvPr>
          <p:cNvSpPr/>
          <p:nvPr/>
        </p:nvSpPr>
        <p:spPr>
          <a:xfrm>
            <a:off x="10167257" y="3169214"/>
            <a:ext cx="896984" cy="9144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273D578-3F04-3969-9769-852EC64A04F4}"/>
              </a:ext>
            </a:extLst>
          </p:cNvPr>
          <p:cNvSpPr txBox="1"/>
          <p:nvPr/>
        </p:nvSpPr>
        <p:spPr>
          <a:xfrm>
            <a:off x="9653452" y="2474776"/>
            <a:ext cx="1924594" cy="646331"/>
          </a:xfrm>
          <a:prstGeom prst="rect">
            <a:avLst/>
          </a:prstGeom>
          <a:noFill/>
        </p:spPr>
        <p:txBody>
          <a:bodyPr wrap="square" rtlCol="0">
            <a:spAutoFit/>
          </a:bodyPr>
          <a:lstStyle/>
          <a:p>
            <a:pPr algn="ctr"/>
            <a:r>
              <a:rPr lang="en-CA" dirty="0"/>
              <a:t>By November 2023</a:t>
            </a:r>
            <a:endParaRPr lang="en-US" dirty="0"/>
          </a:p>
        </p:txBody>
      </p:sp>
      <p:sp>
        <p:nvSpPr>
          <p:cNvPr id="12" name="TextBox 11">
            <a:extLst>
              <a:ext uri="{FF2B5EF4-FFF2-40B4-BE49-F238E27FC236}">
                <a16:creationId xmlns:a16="http://schemas.microsoft.com/office/drawing/2014/main" id="{1C980496-8FCD-0449-D7B9-89DCE164ED43}"/>
              </a:ext>
            </a:extLst>
          </p:cNvPr>
          <p:cNvSpPr txBox="1"/>
          <p:nvPr/>
        </p:nvSpPr>
        <p:spPr>
          <a:xfrm>
            <a:off x="9653452" y="4179827"/>
            <a:ext cx="1924594" cy="1200329"/>
          </a:xfrm>
          <a:prstGeom prst="rect">
            <a:avLst/>
          </a:prstGeom>
          <a:noFill/>
        </p:spPr>
        <p:txBody>
          <a:bodyPr wrap="square" rtlCol="0">
            <a:spAutoFit/>
          </a:bodyPr>
          <a:lstStyle/>
          <a:p>
            <a:pPr algn="ctr"/>
            <a:r>
              <a:rPr lang="en-CA" dirty="0"/>
              <a:t>Final Report, Official Plan Amendment and Schedule</a:t>
            </a:r>
            <a:endParaRPr lang="en-US" dirty="0"/>
          </a:p>
        </p:txBody>
      </p:sp>
      <p:grpSp>
        <p:nvGrpSpPr>
          <p:cNvPr id="19" name="Group 18">
            <a:extLst>
              <a:ext uri="{FF2B5EF4-FFF2-40B4-BE49-F238E27FC236}">
                <a16:creationId xmlns:a16="http://schemas.microsoft.com/office/drawing/2014/main" id="{4B95198D-85B7-DE85-37CF-11B6D1ED6AC6}"/>
              </a:ext>
            </a:extLst>
          </p:cNvPr>
          <p:cNvGrpSpPr/>
          <p:nvPr/>
        </p:nvGrpSpPr>
        <p:grpSpPr>
          <a:xfrm>
            <a:off x="872305" y="827675"/>
            <a:ext cx="8170093" cy="5106393"/>
            <a:chOff x="872306" y="828868"/>
            <a:chExt cx="8170093" cy="5106393"/>
          </a:xfrm>
        </p:grpSpPr>
        <p:graphicFrame>
          <p:nvGraphicFramePr>
            <p:cNvPr id="2" name="Diagram 1">
              <a:extLst>
                <a:ext uri="{FF2B5EF4-FFF2-40B4-BE49-F238E27FC236}">
                  <a16:creationId xmlns:a16="http://schemas.microsoft.com/office/drawing/2014/main" id="{925003BD-AF2B-D0C7-EB03-0EE15F988F9C}"/>
                </a:ext>
              </a:extLst>
            </p:cNvPr>
            <p:cNvGraphicFramePr/>
            <p:nvPr>
              <p:extLst>
                <p:ext uri="{D42A27DB-BD31-4B8C-83A1-F6EECF244321}">
                  <p14:modId xmlns:p14="http://schemas.microsoft.com/office/powerpoint/2010/main" val="1630557256"/>
                </p:ext>
              </p:extLst>
            </p:nvPr>
          </p:nvGraphicFramePr>
          <p:xfrm>
            <a:off x="914399" y="828868"/>
            <a:ext cx="8128000" cy="3778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24C3535A-4BA1-F683-4944-04B0613F2B17}"/>
                </a:ext>
              </a:extLst>
            </p:cNvPr>
            <p:cNvSpPr txBox="1"/>
            <p:nvPr/>
          </p:nvSpPr>
          <p:spPr>
            <a:xfrm>
              <a:off x="914400" y="1489166"/>
              <a:ext cx="2290354" cy="646331"/>
            </a:xfrm>
            <a:prstGeom prst="rect">
              <a:avLst/>
            </a:prstGeom>
            <a:noFill/>
          </p:spPr>
          <p:txBody>
            <a:bodyPr wrap="square" rtlCol="0">
              <a:spAutoFit/>
            </a:bodyPr>
            <a:lstStyle/>
            <a:p>
              <a:pPr algn="ctr"/>
              <a:r>
                <a:rPr lang="en-CA" dirty="0">
                  <a:solidFill>
                    <a:schemeClr val="accent2">
                      <a:lumMod val="75000"/>
                    </a:schemeClr>
                  </a:solidFill>
                </a:rPr>
                <a:t>November 2022 – February 2023</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ACFF44E0-C2A8-9799-966E-403C5FBD55AC}"/>
                </a:ext>
              </a:extLst>
            </p:cNvPr>
            <p:cNvSpPr txBox="1"/>
            <p:nvPr/>
          </p:nvSpPr>
          <p:spPr>
            <a:xfrm>
              <a:off x="3535681" y="1447851"/>
              <a:ext cx="2303414" cy="646331"/>
            </a:xfrm>
            <a:prstGeom prst="rect">
              <a:avLst/>
            </a:prstGeom>
            <a:noFill/>
          </p:spPr>
          <p:txBody>
            <a:bodyPr wrap="square" rtlCol="0">
              <a:spAutoFit/>
            </a:bodyPr>
            <a:lstStyle/>
            <a:p>
              <a:pPr algn="ctr"/>
              <a:r>
                <a:rPr lang="en-CA" dirty="0">
                  <a:solidFill>
                    <a:schemeClr val="accent3">
                      <a:lumMod val="75000"/>
                    </a:schemeClr>
                  </a:solidFill>
                </a:rPr>
                <a:t>November 2022 – April 2023</a:t>
              </a:r>
              <a:endParaRPr lang="en-US" dirty="0">
                <a:solidFill>
                  <a:schemeClr val="accent3">
                    <a:lumMod val="75000"/>
                  </a:schemeClr>
                </a:solidFill>
              </a:endParaRPr>
            </a:p>
          </p:txBody>
        </p:sp>
        <p:sp>
          <p:nvSpPr>
            <p:cNvPr id="10" name="TextBox 9">
              <a:extLst>
                <a:ext uri="{FF2B5EF4-FFF2-40B4-BE49-F238E27FC236}">
                  <a16:creationId xmlns:a16="http://schemas.microsoft.com/office/drawing/2014/main" id="{F575324F-9A3E-E3EE-7BE0-06432E00D748}"/>
                </a:ext>
              </a:extLst>
            </p:cNvPr>
            <p:cNvSpPr txBox="1"/>
            <p:nvPr/>
          </p:nvSpPr>
          <p:spPr>
            <a:xfrm>
              <a:off x="6170022" y="1447851"/>
              <a:ext cx="2290355" cy="646331"/>
            </a:xfrm>
            <a:prstGeom prst="rect">
              <a:avLst/>
            </a:prstGeom>
            <a:noFill/>
          </p:spPr>
          <p:txBody>
            <a:bodyPr wrap="square" rtlCol="0">
              <a:spAutoFit/>
            </a:bodyPr>
            <a:lstStyle/>
            <a:p>
              <a:pPr algn="ctr"/>
              <a:r>
                <a:rPr lang="en-CA" dirty="0">
                  <a:solidFill>
                    <a:schemeClr val="accent4">
                      <a:lumMod val="75000"/>
                    </a:schemeClr>
                  </a:solidFill>
                </a:rPr>
                <a:t>April 2023 –     October 2023</a:t>
              </a:r>
              <a:endParaRPr lang="en-US" dirty="0">
                <a:solidFill>
                  <a:schemeClr val="accent4">
                    <a:lumMod val="75000"/>
                  </a:schemeClr>
                </a:solidFill>
              </a:endParaRPr>
            </a:p>
          </p:txBody>
        </p:sp>
        <p:sp>
          <p:nvSpPr>
            <p:cNvPr id="14" name="TextBox 13">
              <a:extLst>
                <a:ext uri="{FF2B5EF4-FFF2-40B4-BE49-F238E27FC236}">
                  <a16:creationId xmlns:a16="http://schemas.microsoft.com/office/drawing/2014/main" id="{82C7653B-F2FD-0B2D-7302-E4361554F377}"/>
                </a:ext>
              </a:extLst>
            </p:cNvPr>
            <p:cNvSpPr txBox="1"/>
            <p:nvPr/>
          </p:nvSpPr>
          <p:spPr>
            <a:xfrm>
              <a:off x="872306" y="3333024"/>
              <a:ext cx="2438402" cy="2585323"/>
            </a:xfrm>
            <a:prstGeom prst="rect">
              <a:avLst/>
            </a:prstGeom>
            <a:solidFill>
              <a:schemeClr val="accent2"/>
            </a:solidFill>
          </p:spPr>
          <p:txBody>
            <a:bodyPr wrap="square" rtlCol="0">
              <a:spAutoFit/>
            </a:bodyPr>
            <a:lstStyle/>
            <a:p>
              <a:pPr marL="0" indent="0">
                <a:buNone/>
              </a:pPr>
              <a:r>
                <a:rPr lang="en-US" dirty="0">
                  <a:solidFill>
                    <a:schemeClr val="accent2">
                      <a:lumMod val="50000"/>
                    </a:schemeClr>
                  </a:solidFill>
                  <a:cs typeface="Biome Light" panose="020B0303030204020804" pitchFamily="34" charset="0"/>
                </a:rPr>
                <a:t>Project Introduction</a:t>
              </a:r>
            </a:p>
            <a:p>
              <a:pPr marL="0" indent="0">
                <a:buNone/>
              </a:pPr>
              <a:endParaRPr lang="en-US" sz="1400" dirty="0">
                <a:solidFill>
                  <a:schemeClr val="accent2">
                    <a:lumMod val="50000"/>
                  </a:schemeClr>
                </a:solidFill>
                <a:cs typeface="Biome Light" panose="020B0303030204020804" pitchFamily="34" charset="0"/>
              </a:endParaRPr>
            </a:p>
            <a:p>
              <a:pPr marL="0" indent="0">
                <a:buNone/>
              </a:pPr>
              <a:r>
                <a:rPr lang="en-US" sz="1400" dirty="0">
                  <a:solidFill>
                    <a:schemeClr val="accent2">
                      <a:lumMod val="50000"/>
                    </a:schemeClr>
                  </a:solidFill>
                  <a:cs typeface="Biome Light" panose="020B0303030204020804" pitchFamily="34" charset="0"/>
                </a:rPr>
                <a:t>Introduce the project to the public, Advisory Committee and all stakeholders to review workplan, timing and deliverables.  Feedback sought on any additional information sources that should be used.</a:t>
              </a:r>
            </a:p>
            <a:p>
              <a:pPr marL="0" indent="0">
                <a:buNone/>
              </a:pPr>
              <a:endParaRPr lang="en-US" sz="1400" dirty="0">
                <a:solidFill>
                  <a:schemeClr val="accent2">
                    <a:lumMod val="50000"/>
                  </a:schemeClr>
                </a:solidFill>
                <a:cs typeface="Biome Light" panose="020B0303030204020804" pitchFamily="34" charset="0"/>
              </a:endParaRPr>
            </a:p>
            <a:p>
              <a:endParaRPr lang="en-US" dirty="0"/>
            </a:p>
          </p:txBody>
        </p:sp>
        <p:sp>
          <p:nvSpPr>
            <p:cNvPr id="15" name="TextBox 14">
              <a:extLst>
                <a:ext uri="{FF2B5EF4-FFF2-40B4-BE49-F238E27FC236}">
                  <a16:creationId xmlns:a16="http://schemas.microsoft.com/office/drawing/2014/main" id="{02165F50-3991-1930-8C70-F74B8063F590}"/>
                </a:ext>
              </a:extLst>
            </p:cNvPr>
            <p:cNvSpPr txBox="1"/>
            <p:nvPr/>
          </p:nvSpPr>
          <p:spPr>
            <a:xfrm>
              <a:off x="3542264" y="3338670"/>
              <a:ext cx="2438402" cy="2446824"/>
            </a:xfrm>
            <a:prstGeom prst="rect">
              <a:avLst/>
            </a:prstGeom>
            <a:solidFill>
              <a:srgbClr val="A5A5A5"/>
            </a:solidFill>
          </p:spPr>
          <p:txBody>
            <a:bodyPr wrap="square" rtlCol="0">
              <a:spAutoFit/>
            </a:bodyPr>
            <a:lstStyle/>
            <a:p>
              <a:pPr marL="0" indent="0">
                <a:buNone/>
              </a:pPr>
              <a:r>
                <a:rPr lang="en-US" dirty="0">
                  <a:solidFill>
                    <a:schemeClr val="bg1"/>
                  </a:solidFill>
                  <a:cs typeface="Biome Light" panose="020B0303030204020804" pitchFamily="34" charset="0"/>
                </a:rPr>
                <a:t>Technical Analysis </a:t>
              </a:r>
            </a:p>
            <a:p>
              <a:pPr marL="0" indent="0">
                <a:buNone/>
              </a:pPr>
              <a:endParaRPr lang="en-US" sz="1400" dirty="0">
                <a:solidFill>
                  <a:schemeClr val="bg1"/>
                </a:solidFill>
                <a:cs typeface="Biome Light" panose="020B0303030204020804" pitchFamily="34" charset="0"/>
              </a:endParaRPr>
            </a:p>
            <a:p>
              <a:pPr marL="0" indent="0">
                <a:buNone/>
              </a:pPr>
              <a:r>
                <a:rPr lang="en-US" sz="1400" dirty="0">
                  <a:solidFill>
                    <a:schemeClr val="bg1"/>
                  </a:solidFill>
                  <a:cs typeface="Biome Light" panose="020B0303030204020804" pitchFamily="34" charset="0"/>
                </a:rPr>
                <a:t>Undertake a modified LEAR methodology to rank the lands (more on this later)</a:t>
              </a:r>
            </a:p>
            <a:p>
              <a:pPr marL="285750" indent="-285750">
                <a:spcBef>
                  <a:spcPts val="600"/>
                </a:spcBef>
                <a:buFont typeface="Arial" panose="020B0604020202020204" pitchFamily="34" charset="0"/>
                <a:buChar char="•"/>
              </a:pPr>
              <a:r>
                <a:rPr lang="en-US" sz="1400" dirty="0">
                  <a:solidFill>
                    <a:schemeClr val="bg1"/>
                  </a:solidFill>
                  <a:cs typeface="Biome Light" panose="020B0303030204020804" pitchFamily="34" charset="0"/>
                </a:rPr>
                <a:t>A map of candidate lands will be produced from the analysis and consulted on with stakeholders.</a:t>
              </a:r>
            </a:p>
            <a:p>
              <a:endParaRPr lang="en-US" dirty="0"/>
            </a:p>
          </p:txBody>
        </p:sp>
        <p:sp>
          <p:nvSpPr>
            <p:cNvPr id="18" name="TextBox 17">
              <a:extLst>
                <a:ext uri="{FF2B5EF4-FFF2-40B4-BE49-F238E27FC236}">
                  <a16:creationId xmlns:a16="http://schemas.microsoft.com/office/drawing/2014/main" id="{7550A432-7783-13DA-37EC-24910204EDD5}"/>
                </a:ext>
              </a:extLst>
            </p:cNvPr>
            <p:cNvSpPr txBox="1"/>
            <p:nvPr/>
          </p:nvSpPr>
          <p:spPr>
            <a:xfrm>
              <a:off x="6170022" y="3334549"/>
              <a:ext cx="2438402" cy="2600712"/>
            </a:xfrm>
            <a:prstGeom prst="rect">
              <a:avLst/>
            </a:prstGeom>
            <a:solidFill>
              <a:srgbClr val="FFC000"/>
            </a:solidFill>
          </p:spPr>
          <p:txBody>
            <a:bodyPr wrap="square" rtlCol="0">
              <a:spAutoFit/>
            </a:bodyPr>
            <a:lstStyle/>
            <a:p>
              <a:pPr marL="0" indent="0">
                <a:buNone/>
              </a:pPr>
              <a:r>
                <a:rPr lang="en-US" dirty="0">
                  <a:solidFill>
                    <a:schemeClr val="accent4">
                      <a:lumMod val="50000"/>
                    </a:schemeClr>
                  </a:solidFill>
                  <a:cs typeface="Biome Light" panose="020B0303030204020804" pitchFamily="34" charset="0"/>
                </a:rPr>
                <a:t>Recommendation Report and Mapping</a:t>
              </a:r>
            </a:p>
            <a:p>
              <a:pPr marL="0" indent="0">
                <a:buNone/>
              </a:pPr>
              <a:endParaRPr lang="en-US" sz="1400" dirty="0">
                <a:solidFill>
                  <a:schemeClr val="accent4">
                    <a:lumMod val="50000"/>
                  </a:schemeClr>
                </a:solidFill>
                <a:cs typeface="Biome Light" panose="020B0303030204020804" pitchFamily="34" charset="0"/>
              </a:endParaRPr>
            </a:p>
            <a:p>
              <a:pPr marL="342900" indent="-342900">
                <a:spcBef>
                  <a:spcPts val="600"/>
                </a:spcBef>
                <a:buFont typeface="+mj-lt"/>
                <a:buAutoNum type="arabicPeriod"/>
              </a:pPr>
              <a:r>
                <a:rPr lang="en-US" sz="1400" b="1" dirty="0">
                  <a:solidFill>
                    <a:schemeClr val="accent4">
                      <a:lumMod val="50000"/>
                    </a:schemeClr>
                  </a:solidFill>
                  <a:cs typeface="Biome Light" panose="020B0303030204020804" pitchFamily="34" charset="0"/>
                </a:rPr>
                <a:t>Review and consult on Technical LEAR</a:t>
              </a:r>
            </a:p>
            <a:p>
              <a:pPr marL="342900" indent="-342900">
                <a:spcBef>
                  <a:spcPts val="600"/>
                </a:spcBef>
                <a:buFont typeface="+mj-lt"/>
                <a:buAutoNum type="arabicPeriod"/>
              </a:pPr>
              <a:r>
                <a:rPr lang="en-US" sz="1400" dirty="0">
                  <a:solidFill>
                    <a:schemeClr val="accent4">
                      <a:lumMod val="50000"/>
                    </a:schemeClr>
                  </a:solidFill>
                  <a:cs typeface="Biome Light" panose="020B0303030204020804" pitchFamily="34" charset="0"/>
                </a:rPr>
                <a:t>Revise mapping and consult stakeholders</a:t>
              </a:r>
            </a:p>
            <a:p>
              <a:pPr marL="342900" indent="-342900">
                <a:spcBef>
                  <a:spcPts val="600"/>
                </a:spcBef>
                <a:buFont typeface="+mj-lt"/>
                <a:buAutoNum type="arabicPeriod"/>
              </a:pPr>
              <a:r>
                <a:rPr lang="en-US" sz="1400" dirty="0">
                  <a:solidFill>
                    <a:schemeClr val="accent4">
                      <a:lumMod val="50000"/>
                    </a:schemeClr>
                  </a:solidFill>
                  <a:cs typeface="Biome Light" panose="020B0303030204020804" pitchFamily="34" charset="0"/>
                </a:rPr>
                <a:t>Provide final report, mapping and Official Plan Amendment to Counties</a:t>
              </a:r>
            </a:p>
          </p:txBody>
        </p:sp>
      </p:grpSp>
      <p:cxnSp>
        <p:nvCxnSpPr>
          <p:cNvPr id="6" name="Connector: Curved 5">
            <a:extLst>
              <a:ext uri="{FF2B5EF4-FFF2-40B4-BE49-F238E27FC236}">
                <a16:creationId xmlns:a16="http://schemas.microsoft.com/office/drawing/2014/main" id="{5FDA2BA1-9235-8953-6CDA-FC5658F0F84C}"/>
              </a:ext>
            </a:extLst>
          </p:cNvPr>
          <p:cNvCxnSpPr>
            <a:cxnSpLocks/>
          </p:cNvCxnSpPr>
          <p:nvPr/>
        </p:nvCxnSpPr>
        <p:spPr>
          <a:xfrm rot="5400000" flipH="1" flipV="1">
            <a:off x="7822232" y="1973096"/>
            <a:ext cx="2828955" cy="1861096"/>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184D18A-A7A4-E490-9E79-46A0DB2A435A}"/>
              </a:ext>
            </a:extLst>
          </p:cNvPr>
          <p:cNvSpPr txBox="1"/>
          <p:nvPr/>
        </p:nvSpPr>
        <p:spPr>
          <a:xfrm>
            <a:off x="9857642" y="1125039"/>
            <a:ext cx="1769028" cy="369332"/>
          </a:xfrm>
          <a:prstGeom prst="rect">
            <a:avLst/>
          </a:prstGeom>
          <a:noFill/>
        </p:spPr>
        <p:txBody>
          <a:bodyPr wrap="square" rtlCol="0">
            <a:spAutoFit/>
          </a:bodyPr>
          <a:lstStyle/>
          <a:p>
            <a:r>
              <a:rPr lang="en-US" dirty="0"/>
              <a:t>WE ARE HERE</a:t>
            </a:r>
            <a:endParaRPr lang="en-CA" dirty="0"/>
          </a:p>
        </p:txBody>
      </p:sp>
    </p:spTree>
    <p:extLst>
      <p:ext uri="{BB962C8B-B14F-4D97-AF65-F5344CB8AC3E}">
        <p14:creationId xmlns:p14="http://schemas.microsoft.com/office/powerpoint/2010/main" val="2191618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868875" y="576430"/>
            <a:ext cx="4564744" cy="1716293"/>
          </a:xfrm>
        </p:spPr>
        <p:txBody>
          <a:bodyPr>
            <a:normAutofit/>
          </a:bodyPr>
          <a:lstStyle/>
          <a:p>
            <a:r>
              <a:rPr lang="en-US" sz="5400" dirty="0">
                <a:solidFill>
                  <a:srgbClr val="8F3737"/>
                </a:solidFill>
              </a:rPr>
              <a:t>Report </a:t>
            </a:r>
            <a:br>
              <a:rPr lang="en-US" sz="5400" dirty="0">
                <a:solidFill>
                  <a:srgbClr val="8F3737"/>
                </a:solidFill>
              </a:rPr>
            </a:br>
            <a:r>
              <a:rPr lang="en-US" sz="5400" dirty="0">
                <a:solidFill>
                  <a:srgbClr val="8F3737"/>
                </a:solidFill>
              </a:rPr>
              <a:t>Outline</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6</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14513" y="6122451"/>
            <a:ext cx="1597778" cy="729062"/>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8123" y="6132767"/>
            <a:ext cx="1087849" cy="725233"/>
          </a:xfrm>
          <a:prstGeom prst="rect">
            <a:avLst/>
          </a:prstGeom>
        </p:spPr>
      </p:pic>
      <p:pic>
        <p:nvPicPr>
          <p:cNvPr id="11" name="Picture 10">
            <a:extLst>
              <a:ext uri="{FF2B5EF4-FFF2-40B4-BE49-F238E27FC236}">
                <a16:creationId xmlns:a16="http://schemas.microsoft.com/office/drawing/2014/main" id="{F8CA950B-F0A8-F72F-B0FB-52FF20683E72}"/>
              </a:ext>
            </a:extLst>
          </p:cNvPr>
          <p:cNvPicPr>
            <a:picLocks noChangeAspect="1"/>
          </p:cNvPicPr>
          <p:nvPr/>
        </p:nvPicPr>
        <p:blipFill>
          <a:blip r:embed="rId4"/>
          <a:stretch>
            <a:fillRect/>
          </a:stretch>
        </p:blipFill>
        <p:spPr>
          <a:xfrm>
            <a:off x="914513" y="2292723"/>
            <a:ext cx="2756320" cy="3396812"/>
          </a:xfrm>
          <a:prstGeom prst="rect">
            <a:avLst/>
          </a:prstGeom>
        </p:spPr>
      </p:pic>
      <p:pic>
        <p:nvPicPr>
          <p:cNvPr id="5" name="Picture 4">
            <a:extLst>
              <a:ext uri="{FF2B5EF4-FFF2-40B4-BE49-F238E27FC236}">
                <a16:creationId xmlns:a16="http://schemas.microsoft.com/office/drawing/2014/main" id="{D33A5CD5-50D6-F70E-7A2A-DC23FA062127}"/>
              </a:ext>
            </a:extLst>
          </p:cNvPr>
          <p:cNvPicPr>
            <a:picLocks noChangeAspect="1"/>
          </p:cNvPicPr>
          <p:nvPr/>
        </p:nvPicPr>
        <p:blipFill rotWithShape="1">
          <a:blip r:embed="rId5"/>
          <a:srcRect b="19408"/>
          <a:stretch/>
        </p:blipFill>
        <p:spPr>
          <a:xfrm>
            <a:off x="5989289" y="576430"/>
            <a:ext cx="5288198" cy="5351565"/>
          </a:xfrm>
          <a:prstGeom prst="rect">
            <a:avLst/>
          </a:prstGeom>
        </p:spPr>
      </p:pic>
    </p:spTree>
    <p:extLst>
      <p:ext uri="{BB962C8B-B14F-4D97-AF65-F5344CB8AC3E}">
        <p14:creationId xmlns:p14="http://schemas.microsoft.com/office/powerpoint/2010/main" val="2446975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886821" y="277970"/>
            <a:ext cx="4564744" cy="1716293"/>
          </a:xfrm>
        </p:spPr>
        <p:txBody>
          <a:bodyPr>
            <a:normAutofit/>
          </a:bodyPr>
          <a:lstStyle/>
          <a:p>
            <a:r>
              <a:rPr lang="en-US" sz="5400" dirty="0">
                <a:solidFill>
                  <a:srgbClr val="8F3737"/>
                </a:solidFill>
              </a:rPr>
              <a:t>LEAR Process</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7</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941551" y="6141146"/>
            <a:ext cx="1598690" cy="6916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591" y="6141145"/>
            <a:ext cx="1037507" cy="691671"/>
          </a:xfrm>
          <a:prstGeom prst="rect">
            <a:avLst/>
          </a:prstGeom>
        </p:spPr>
      </p:pic>
      <p:pic>
        <p:nvPicPr>
          <p:cNvPr id="4" name="Picture 3" descr="Graphical user interface, application, Word&#10;&#10;Description automatically generated">
            <a:extLst>
              <a:ext uri="{FF2B5EF4-FFF2-40B4-BE49-F238E27FC236}">
                <a16:creationId xmlns:a16="http://schemas.microsoft.com/office/drawing/2014/main" id="{E44C1A60-AEB8-9141-8D1B-ABDA35F8FA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96" t="28878" r="55200" b="8519"/>
          <a:stretch/>
        </p:blipFill>
        <p:spPr bwMode="auto">
          <a:xfrm>
            <a:off x="2037296" y="1784368"/>
            <a:ext cx="8117407" cy="4154877"/>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8979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914513" y="432351"/>
            <a:ext cx="10747056" cy="1004565"/>
          </a:xfrm>
        </p:spPr>
        <p:txBody>
          <a:bodyPr>
            <a:normAutofit/>
          </a:bodyPr>
          <a:lstStyle/>
          <a:p>
            <a:r>
              <a:rPr lang="en-US" sz="5400" dirty="0">
                <a:solidFill>
                  <a:srgbClr val="8F3737"/>
                </a:solidFill>
              </a:rPr>
              <a:t>Selecting an Evaluation Unit Size</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8</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3"/>
          <a:srcRect l="15714" t="20857" r="78357" b="68476"/>
          <a:stretch/>
        </p:blipFill>
        <p:spPr>
          <a:xfrm>
            <a:off x="914513" y="6152096"/>
            <a:ext cx="1625728"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3591" y="6149595"/>
            <a:ext cx="1011718" cy="674479"/>
          </a:xfrm>
          <a:prstGeom prst="rect">
            <a:avLst/>
          </a:prstGeom>
        </p:spPr>
      </p:pic>
      <p:sp>
        <p:nvSpPr>
          <p:cNvPr id="8" name="TextBox 7">
            <a:extLst>
              <a:ext uri="{FF2B5EF4-FFF2-40B4-BE49-F238E27FC236}">
                <a16:creationId xmlns:a16="http://schemas.microsoft.com/office/drawing/2014/main" id="{16096B8F-908B-EEE6-5F18-08FEC2B2FEF7}"/>
              </a:ext>
            </a:extLst>
          </p:cNvPr>
          <p:cNvSpPr txBox="1"/>
          <p:nvPr/>
        </p:nvSpPr>
        <p:spPr>
          <a:xfrm>
            <a:off x="914513" y="1994263"/>
            <a:ext cx="5973175" cy="3631763"/>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CA" sz="2000" dirty="0">
                <a:effectLst/>
                <a:latin typeface="Calibri" panose="020F0502020204030204" pitchFamily="34" charset="0"/>
                <a:ea typeface="Times New Roman" panose="02020603050405020304" pitchFamily="18" charset="0"/>
              </a:rPr>
              <a:t>A Geographic Information System (GIS) program was used to overlay 100-acre polygons over the entirety of the geographic area of Leeds and Grenville on a north-south orientation.  </a:t>
            </a:r>
          </a:p>
          <a:p>
            <a:pPr marL="342900" indent="-342900">
              <a:spcAft>
                <a:spcPts val="1200"/>
              </a:spcAft>
              <a:buFont typeface="Arial" panose="020B0604020202020204" pitchFamily="34" charset="0"/>
              <a:buChar char="•"/>
            </a:pPr>
            <a:r>
              <a:rPr lang="en-CA" sz="2000" dirty="0">
                <a:effectLst/>
                <a:latin typeface="Calibri" panose="020F0502020204030204" pitchFamily="34" charset="0"/>
                <a:ea typeface="Times New Roman" panose="02020603050405020304" pitchFamily="18" charset="0"/>
              </a:rPr>
              <a:t>Sections of the grid were removed for areas excluded from the study as noted previously.   </a:t>
            </a:r>
          </a:p>
          <a:p>
            <a:pPr marL="342900" indent="-342900">
              <a:spcAft>
                <a:spcPts val="1200"/>
              </a:spcAft>
              <a:buFont typeface="Arial" panose="020B0604020202020204" pitchFamily="34" charset="0"/>
              <a:buChar char="•"/>
            </a:pPr>
            <a:r>
              <a:rPr lang="en-CA" sz="2000" dirty="0">
                <a:effectLst/>
                <a:latin typeface="Calibri" panose="020F0502020204030204" pitchFamily="34" charset="0"/>
                <a:ea typeface="Times New Roman" panose="02020603050405020304" pitchFamily="18" charset="0"/>
              </a:rPr>
              <a:t>The evaluation unit grid minus the excluded areas was defined as the area within which the LEAR was completed.</a:t>
            </a:r>
          </a:p>
          <a:p>
            <a:endParaRPr lang="en-CA" sz="2000" dirty="0">
              <a:latin typeface="Calibri" panose="020F0502020204030204" pitchFamily="34" charset="0"/>
            </a:endParaRPr>
          </a:p>
        </p:txBody>
      </p:sp>
      <p:pic>
        <p:nvPicPr>
          <p:cNvPr id="10" name="Picture 9">
            <a:extLst>
              <a:ext uri="{FF2B5EF4-FFF2-40B4-BE49-F238E27FC236}">
                <a16:creationId xmlns:a16="http://schemas.microsoft.com/office/drawing/2014/main" id="{796CE027-D552-2C25-122C-3A1049F03871}"/>
              </a:ext>
            </a:extLst>
          </p:cNvPr>
          <p:cNvPicPr>
            <a:picLocks noChangeAspect="1"/>
          </p:cNvPicPr>
          <p:nvPr/>
        </p:nvPicPr>
        <p:blipFill rotWithShape="1">
          <a:blip r:embed="rId5"/>
          <a:srcRect l="69156" t="32079" r="21201" b="15525"/>
          <a:stretch/>
        </p:blipFill>
        <p:spPr>
          <a:xfrm>
            <a:off x="8089829" y="1520765"/>
            <a:ext cx="3225858" cy="4929868"/>
          </a:xfrm>
          <a:prstGeom prst="rect">
            <a:avLst/>
          </a:prstGeom>
          <a:ln>
            <a:solidFill>
              <a:schemeClr val="tx1"/>
            </a:solidFill>
          </a:ln>
        </p:spPr>
      </p:pic>
    </p:spTree>
    <p:extLst>
      <p:ext uri="{BB962C8B-B14F-4D97-AF65-F5344CB8AC3E}">
        <p14:creationId xmlns:p14="http://schemas.microsoft.com/office/powerpoint/2010/main" val="3057489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886820" y="277970"/>
            <a:ext cx="10858579" cy="1716293"/>
          </a:xfrm>
        </p:spPr>
        <p:txBody>
          <a:bodyPr>
            <a:normAutofit/>
          </a:bodyPr>
          <a:lstStyle/>
          <a:p>
            <a:r>
              <a:rPr lang="en-US" sz="5400" dirty="0">
                <a:solidFill>
                  <a:srgbClr val="8F3737"/>
                </a:solidFill>
              </a:rPr>
              <a:t>Calculating the LE portion of a LEAR</a:t>
            </a:r>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9</a:t>
            </a:fld>
            <a:endParaRPr lang="en-US" dirty="0"/>
          </a:p>
        </p:txBody>
      </p:sp>
      <p:pic>
        <p:nvPicPr>
          <p:cNvPr id="7" name="Picture 6">
            <a:extLst>
              <a:ext uri="{FF2B5EF4-FFF2-40B4-BE49-F238E27FC236}">
                <a16:creationId xmlns:a16="http://schemas.microsoft.com/office/drawing/2014/main" id="{32C04FB0-DDF9-A3B9-EE0A-8C2C463AF828}"/>
              </a:ext>
            </a:extLst>
          </p:cNvPr>
          <p:cNvPicPr>
            <a:picLocks noChangeAspect="1"/>
          </p:cNvPicPr>
          <p:nvPr/>
        </p:nvPicPr>
        <p:blipFill rotWithShape="1">
          <a:blip r:embed="rId2"/>
          <a:srcRect l="15714" t="20857" r="78357" b="68476"/>
          <a:stretch/>
        </p:blipFill>
        <p:spPr>
          <a:xfrm>
            <a:off x="886821" y="6179115"/>
            <a:ext cx="1560534" cy="669771"/>
          </a:xfrm>
          <a:prstGeom prst="rect">
            <a:avLst/>
          </a:prstGeom>
        </p:spPr>
      </p:pic>
      <p:pic>
        <p:nvPicPr>
          <p:cNvPr id="3" name="Picture 2">
            <a:extLst>
              <a:ext uri="{FF2B5EF4-FFF2-40B4-BE49-F238E27FC236}">
                <a16:creationId xmlns:a16="http://schemas.microsoft.com/office/drawing/2014/main" id="{4CD0333E-5BE0-2D95-CF74-F40A28D5F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591" y="6183599"/>
            <a:ext cx="991203" cy="660802"/>
          </a:xfrm>
          <a:prstGeom prst="rect">
            <a:avLst/>
          </a:prstGeom>
        </p:spPr>
      </p:pic>
      <p:sp>
        <p:nvSpPr>
          <p:cNvPr id="8" name="TextBox 7">
            <a:extLst>
              <a:ext uri="{FF2B5EF4-FFF2-40B4-BE49-F238E27FC236}">
                <a16:creationId xmlns:a16="http://schemas.microsoft.com/office/drawing/2014/main" id="{16096B8F-908B-EEE6-5F18-08FEC2B2FEF7}"/>
              </a:ext>
            </a:extLst>
          </p:cNvPr>
          <p:cNvSpPr txBox="1"/>
          <p:nvPr/>
        </p:nvSpPr>
        <p:spPr>
          <a:xfrm>
            <a:off x="886821" y="1674904"/>
            <a:ext cx="7933396" cy="646331"/>
          </a:xfrm>
          <a:prstGeom prst="rect">
            <a:avLst/>
          </a:prstGeom>
          <a:noFill/>
        </p:spPr>
        <p:txBody>
          <a:bodyPr wrap="square">
            <a:spAutoFit/>
          </a:bodyPr>
          <a:lstStyle/>
          <a:p>
            <a:pPr marR="0">
              <a:spcBef>
                <a:spcPts val="1200"/>
              </a:spcBef>
              <a:spcAft>
                <a:spcPts val="1200"/>
              </a:spcAft>
            </a:pPr>
            <a:r>
              <a:rPr lang="en-CA" sz="1800" dirty="0">
                <a:effectLst/>
                <a:latin typeface="Calibri" panose="020F0502020204030204" pitchFamily="34" charset="0"/>
                <a:ea typeface="Times New Roman" panose="02020603050405020304" pitchFamily="18" charset="0"/>
                <a:cs typeface="Times New Roman" panose="02020603050405020304" pitchFamily="18" charset="0"/>
              </a:rPr>
              <a:t>The seven capability classes as defined under the CLI and the point values are listed below:</a:t>
            </a:r>
          </a:p>
        </p:txBody>
      </p:sp>
      <p:graphicFrame>
        <p:nvGraphicFramePr>
          <p:cNvPr id="4" name="Table 3">
            <a:extLst>
              <a:ext uri="{FF2B5EF4-FFF2-40B4-BE49-F238E27FC236}">
                <a16:creationId xmlns:a16="http://schemas.microsoft.com/office/drawing/2014/main" id="{25617ACC-474E-B0AA-21D4-DD080F2EE213}"/>
              </a:ext>
            </a:extLst>
          </p:cNvPr>
          <p:cNvGraphicFramePr>
            <a:graphicFrameLocks noGrp="1"/>
          </p:cNvGraphicFramePr>
          <p:nvPr>
            <p:extLst>
              <p:ext uri="{D42A27DB-BD31-4B8C-83A1-F6EECF244321}">
                <p14:modId xmlns:p14="http://schemas.microsoft.com/office/powerpoint/2010/main" val="975160647"/>
              </p:ext>
            </p:extLst>
          </p:nvPr>
        </p:nvGraphicFramePr>
        <p:xfrm>
          <a:off x="1044810" y="2323273"/>
          <a:ext cx="7564800" cy="2542416"/>
        </p:xfrm>
        <a:graphic>
          <a:graphicData uri="http://schemas.openxmlformats.org/drawingml/2006/table">
            <a:tbl>
              <a:tblPr firstRow="1" firstCol="1" bandRow="1">
                <a:tableStyleId>{EB344D84-9AFB-497E-A393-DC336BA19D2E}</a:tableStyleId>
              </a:tblPr>
              <a:tblGrid>
                <a:gridCol w="1743544">
                  <a:extLst>
                    <a:ext uri="{9D8B030D-6E8A-4147-A177-3AD203B41FA5}">
                      <a16:colId xmlns:a16="http://schemas.microsoft.com/office/drawing/2014/main" val="1209462127"/>
                    </a:ext>
                  </a:extLst>
                </a:gridCol>
                <a:gridCol w="5821256">
                  <a:extLst>
                    <a:ext uri="{9D8B030D-6E8A-4147-A177-3AD203B41FA5}">
                      <a16:colId xmlns:a16="http://schemas.microsoft.com/office/drawing/2014/main" val="1547255334"/>
                    </a:ext>
                  </a:extLst>
                </a:gridCol>
              </a:tblGrid>
              <a:tr h="418921">
                <a:tc>
                  <a:txBody>
                    <a:bodyPr/>
                    <a:lstStyle/>
                    <a:p>
                      <a:pPr marL="0" marR="0">
                        <a:lnSpc>
                          <a:spcPct val="150000"/>
                        </a:lnSpc>
                        <a:spcBef>
                          <a:spcPts val="1200"/>
                        </a:spcBef>
                        <a:spcAft>
                          <a:spcPts val="0"/>
                        </a:spcAft>
                      </a:pPr>
                      <a:r>
                        <a:rPr lang="en-CA" sz="1200" dirty="0">
                          <a:effectLst/>
                        </a:rPr>
                        <a:t>Class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0"/>
                        </a:spcAft>
                      </a:pPr>
                      <a:r>
                        <a:rPr lang="en-CA" sz="1200" dirty="0">
                          <a:effectLst/>
                        </a:rPr>
                        <a:t>Description / Characteristics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0390780"/>
                  </a:ext>
                </a:extLst>
              </a:tr>
              <a:tr h="464144">
                <a:tc>
                  <a:txBody>
                    <a:bodyPr/>
                    <a:lstStyle/>
                    <a:p>
                      <a:pPr marL="0" marR="0">
                        <a:lnSpc>
                          <a:spcPct val="100000"/>
                        </a:lnSpc>
                        <a:spcBef>
                          <a:spcPts val="0"/>
                        </a:spcBef>
                        <a:spcAft>
                          <a:spcPts val="0"/>
                        </a:spcAft>
                      </a:pPr>
                      <a:r>
                        <a:rPr lang="en-CA" sz="1200" dirty="0">
                          <a:effectLst/>
                        </a:rPr>
                        <a:t>Classes 1, 2 and 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355" marR="0">
                        <a:lnSpc>
                          <a:spcPct val="100000"/>
                        </a:lnSpc>
                        <a:spcBef>
                          <a:spcPts val="0"/>
                        </a:spcBef>
                        <a:spcAft>
                          <a:spcPts val="0"/>
                        </a:spcAft>
                      </a:pPr>
                      <a:r>
                        <a:rPr lang="en-CA" sz="1200" dirty="0">
                          <a:effectLst/>
                        </a:rPr>
                        <a:t>Capable of sustained used for growing common field crops; all or most crops can be grown.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0288673"/>
                  </a:ext>
                </a:extLst>
              </a:tr>
              <a:tr h="402588">
                <a:tc>
                  <a:txBody>
                    <a:bodyPr/>
                    <a:lstStyle/>
                    <a:p>
                      <a:pPr marL="0" marR="0">
                        <a:lnSpc>
                          <a:spcPct val="100000"/>
                        </a:lnSpc>
                        <a:spcBef>
                          <a:spcPts val="0"/>
                        </a:spcBef>
                        <a:spcAft>
                          <a:spcPts val="0"/>
                        </a:spcAft>
                      </a:pPr>
                      <a:r>
                        <a:rPr lang="en-CA" sz="1200" dirty="0">
                          <a:effectLst/>
                        </a:rPr>
                        <a:t>Class 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355" marR="0">
                        <a:lnSpc>
                          <a:spcPct val="100000"/>
                        </a:lnSpc>
                        <a:spcBef>
                          <a:spcPts val="0"/>
                        </a:spcBef>
                        <a:spcAft>
                          <a:spcPts val="0"/>
                        </a:spcAft>
                      </a:pPr>
                      <a:r>
                        <a:rPr lang="en-CA" sz="1200" dirty="0">
                          <a:effectLst/>
                        </a:rPr>
                        <a:t>Marginal for sustained use for common field crops; choice of crops that can be grown is limited.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1631297"/>
                  </a:ext>
                </a:extLst>
              </a:tr>
              <a:tr h="418921">
                <a:tc>
                  <a:txBody>
                    <a:bodyPr/>
                    <a:lstStyle/>
                    <a:p>
                      <a:pPr marL="0" marR="0">
                        <a:lnSpc>
                          <a:spcPct val="150000"/>
                        </a:lnSpc>
                        <a:spcBef>
                          <a:spcPts val="0"/>
                        </a:spcBef>
                        <a:spcAft>
                          <a:spcPts val="0"/>
                        </a:spcAft>
                      </a:pPr>
                      <a:r>
                        <a:rPr lang="en-CA" sz="1200">
                          <a:effectLst/>
                        </a:rPr>
                        <a:t>Class 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355" marR="0">
                        <a:lnSpc>
                          <a:spcPct val="150000"/>
                        </a:lnSpc>
                        <a:spcBef>
                          <a:spcPts val="0"/>
                        </a:spcBef>
                        <a:spcAft>
                          <a:spcPts val="0"/>
                        </a:spcAft>
                      </a:pPr>
                      <a:r>
                        <a:rPr lang="en-CA" sz="1200" dirty="0">
                          <a:effectLst/>
                        </a:rPr>
                        <a:t>Capable of use only for permanent pasture and hay.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8755932"/>
                  </a:ext>
                </a:extLst>
              </a:tr>
              <a:tr h="418921">
                <a:tc>
                  <a:txBody>
                    <a:bodyPr/>
                    <a:lstStyle/>
                    <a:p>
                      <a:pPr marL="0" marR="0">
                        <a:lnSpc>
                          <a:spcPct val="150000"/>
                        </a:lnSpc>
                        <a:spcBef>
                          <a:spcPts val="0"/>
                        </a:spcBef>
                        <a:spcAft>
                          <a:spcPts val="0"/>
                        </a:spcAft>
                      </a:pPr>
                      <a:r>
                        <a:rPr lang="en-CA" sz="1200">
                          <a:effectLst/>
                        </a:rPr>
                        <a:t>Class 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355" marR="0">
                        <a:lnSpc>
                          <a:spcPct val="150000"/>
                        </a:lnSpc>
                        <a:spcBef>
                          <a:spcPts val="0"/>
                        </a:spcBef>
                        <a:spcAft>
                          <a:spcPts val="0"/>
                        </a:spcAft>
                      </a:pPr>
                      <a:r>
                        <a:rPr lang="en-CA" sz="1200" dirty="0">
                          <a:effectLst/>
                        </a:rPr>
                        <a:t>Capable of use only for unimproved pasture.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1235994"/>
                  </a:ext>
                </a:extLst>
              </a:tr>
              <a:tr h="418921">
                <a:tc>
                  <a:txBody>
                    <a:bodyPr/>
                    <a:lstStyle/>
                    <a:p>
                      <a:pPr marL="0" marR="0">
                        <a:lnSpc>
                          <a:spcPct val="150000"/>
                        </a:lnSpc>
                        <a:spcBef>
                          <a:spcPts val="0"/>
                        </a:spcBef>
                        <a:spcAft>
                          <a:spcPts val="0"/>
                        </a:spcAft>
                      </a:pPr>
                      <a:r>
                        <a:rPr lang="en-CA" sz="1200">
                          <a:effectLst/>
                        </a:rPr>
                        <a:t>Class 7</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355" marR="0">
                        <a:lnSpc>
                          <a:spcPct val="150000"/>
                        </a:lnSpc>
                        <a:spcBef>
                          <a:spcPts val="0"/>
                        </a:spcBef>
                        <a:spcAft>
                          <a:spcPts val="0"/>
                        </a:spcAft>
                      </a:pPr>
                      <a:r>
                        <a:rPr lang="en-CA" sz="1200" dirty="0">
                          <a:effectLst/>
                        </a:rPr>
                        <a:t>No capability for agriculture.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2198030"/>
                  </a:ext>
                </a:extLst>
              </a:tr>
            </a:tbl>
          </a:graphicData>
        </a:graphic>
      </p:graphicFrame>
      <p:graphicFrame>
        <p:nvGraphicFramePr>
          <p:cNvPr id="6" name="Table 5">
            <a:extLst>
              <a:ext uri="{FF2B5EF4-FFF2-40B4-BE49-F238E27FC236}">
                <a16:creationId xmlns:a16="http://schemas.microsoft.com/office/drawing/2014/main" id="{D2C36474-33D6-F714-3148-42098C5721FD}"/>
              </a:ext>
            </a:extLst>
          </p:cNvPr>
          <p:cNvGraphicFramePr>
            <a:graphicFrameLocks noGrp="1"/>
          </p:cNvGraphicFramePr>
          <p:nvPr>
            <p:extLst>
              <p:ext uri="{D42A27DB-BD31-4B8C-83A1-F6EECF244321}">
                <p14:modId xmlns:p14="http://schemas.microsoft.com/office/powerpoint/2010/main" val="943728002"/>
              </p:ext>
            </p:extLst>
          </p:nvPr>
        </p:nvGraphicFramePr>
        <p:xfrm>
          <a:off x="8978206" y="1956504"/>
          <a:ext cx="2767194" cy="2867576"/>
        </p:xfrm>
        <a:graphic>
          <a:graphicData uri="http://schemas.openxmlformats.org/drawingml/2006/table">
            <a:tbl>
              <a:tblPr firstRow="1" firstCol="1" bandRow="1">
                <a:tableStyleId>{EB344D84-9AFB-497E-A393-DC336BA19D2E}</a:tableStyleId>
              </a:tblPr>
              <a:tblGrid>
                <a:gridCol w="1502382">
                  <a:extLst>
                    <a:ext uri="{9D8B030D-6E8A-4147-A177-3AD203B41FA5}">
                      <a16:colId xmlns:a16="http://schemas.microsoft.com/office/drawing/2014/main" val="4288801683"/>
                    </a:ext>
                  </a:extLst>
                </a:gridCol>
                <a:gridCol w="1264812">
                  <a:extLst>
                    <a:ext uri="{9D8B030D-6E8A-4147-A177-3AD203B41FA5}">
                      <a16:colId xmlns:a16="http://schemas.microsoft.com/office/drawing/2014/main" val="3650506408"/>
                    </a:ext>
                  </a:extLst>
                </a:gridCol>
              </a:tblGrid>
              <a:tr h="358447">
                <a:tc>
                  <a:txBody>
                    <a:bodyPr/>
                    <a:lstStyle/>
                    <a:p>
                      <a:pPr marL="0" marR="0" algn="ctr">
                        <a:lnSpc>
                          <a:spcPct val="150000"/>
                        </a:lnSpc>
                        <a:spcBef>
                          <a:spcPts val="1200"/>
                        </a:spcBef>
                        <a:spcAft>
                          <a:spcPts val="1200"/>
                        </a:spcAft>
                      </a:pPr>
                      <a:r>
                        <a:rPr lang="en-CA" sz="1200" kern="100" dirty="0">
                          <a:effectLst/>
                        </a:rPr>
                        <a:t>CLI Class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en-CA" sz="1200" kern="100" dirty="0">
                          <a:effectLst/>
                        </a:rPr>
                        <a:t>LE Point Value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8416880"/>
                  </a:ext>
                </a:extLst>
              </a:tr>
              <a:tr h="358447">
                <a:tc>
                  <a:txBody>
                    <a:bodyPr/>
                    <a:lstStyle/>
                    <a:p>
                      <a:pPr marL="0" marR="0">
                        <a:lnSpc>
                          <a:spcPct val="150000"/>
                        </a:lnSpc>
                        <a:spcBef>
                          <a:spcPts val="600"/>
                        </a:spcBef>
                        <a:spcAft>
                          <a:spcPts val="600"/>
                        </a:spcAft>
                      </a:pPr>
                      <a:r>
                        <a:rPr lang="en-CA" sz="1200" kern="100" dirty="0">
                          <a:effectLst/>
                        </a:rPr>
                        <a:t>Class 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600"/>
                        </a:spcBef>
                        <a:spcAft>
                          <a:spcPts val="600"/>
                        </a:spcAft>
                      </a:pPr>
                      <a:r>
                        <a:rPr lang="en-CA" sz="1200" kern="100" dirty="0">
                          <a:effectLst/>
                        </a:rPr>
                        <a:t>1.0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5432557"/>
                  </a:ext>
                </a:extLst>
              </a:tr>
              <a:tr h="358447">
                <a:tc>
                  <a:txBody>
                    <a:bodyPr/>
                    <a:lstStyle/>
                    <a:p>
                      <a:pPr marL="0" marR="0">
                        <a:lnSpc>
                          <a:spcPct val="150000"/>
                        </a:lnSpc>
                        <a:spcBef>
                          <a:spcPts val="600"/>
                        </a:spcBef>
                        <a:spcAft>
                          <a:spcPts val="600"/>
                        </a:spcAft>
                      </a:pPr>
                      <a:r>
                        <a:rPr lang="en-CA" sz="1200" kern="100">
                          <a:effectLst/>
                        </a:rPr>
                        <a:t>Class 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600"/>
                        </a:spcBef>
                        <a:spcAft>
                          <a:spcPts val="600"/>
                        </a:spcAft>
                      </a:pPr>
                      <a:r>
                        <a:rPr lang="en-CA" sz="1200" kern="100" dirty="0">
                          <a:effectLst/>
                        </a:rPr>
                        <a:t>0.9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7913484"/>
                  </a:ext>
                </a:extLst>
              </a:tr>
              <a:tr h="358447">
                <a:tc>
                  <a:txBody>
                    <a:bodyPr/>
                    <a:lstStyle/>
                    <a:p>
                      <a:pPr marL="0" marR="0">
                        <a:lnSpc>
                          <a:spcPct val="150000"/>
                        </a:lnSpc>
                        <a:spcBef>
                          <a:spcPts val="600"/>
                        </a:spcBef>
                        <a:spcAft>
                          <a:spcPts val="600"/>
                        </a:spcAft>
                      </a:pPr>
                      <a:r>
                        <a:rPr lang="en-CA" sz="1200" kern="100" dirty="0">
                          <a:effectLst/>
                        </a:rPr>
                        <a:t>Class 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600"/>
                        </a:spcBef>
                        <a:spcAft>
                          <a:spcPts val="600"/>
                        </a:spcAft>
                      </a:pPr>
                      <a:r>
                        <a:rPr lang="en-CA" sz="1200" kern="100" dirty="0">
                          <a:effectLst/>
                        </a:rPr>
                        <a:t>0.8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0424034"/>
                  </a:ext>
                </a:extLst>
              </a:tr>
              <a:tr h="358447">
                <a:tc>
                  <a:txBody>
                    <a:bodyPr/>
                    <a:lstStyle/>
                    <a:p>
                      <a:pPr marL="0" marR="0">
                        <a:lnSpc>
                          <a:spcPct val="150000"/>
                        </a:lnSpc>
                        <a:spcBef>
                          <a:spcPts val="600"/>
                        </a:spcBef>
                        <a:spcAft>
                          <a:spcPts val="600"/>
                        </a:spcAft>
                      </a:pPr>
                      <a:r>
                        <a:rPr lang="en-CA" sz="1200" kern="100" dirty="0">
                          <a:effectLst/>
                        </a:rPr>
                        <a:t>Class 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600"/>
                        </a:spcBef>
                        <a:spcAft>
                          <a:spcPts val="600"/>
                        </a:spcAft>
                      </a:pPr>
                      <a:r>
                        <a:rPr lang="en-CA" sz="1200" kern="100" dirty="0">
                          <a:effectLst/>
                        </a:rPr>
                        <a:t>0.6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850110"/>
                  </a:ext>
                </a:extLst>
              </a:tr>
              <a:tr h="358447">
                <a:tc>
                  <a:txBody>
                    <a:bodyPr/>
                    <a:lstStyle/>
                    <a:p>
                      <a:pPr marL="0" marR="0">
                        <a:lnSpc>
                          <a:spcPct val="150000"/>
                        </a:lnSpc>
                        <a:spcBef>
                          <a:spcPts val="600"/>
                        </a:spcBef>
                        <a:spcAft>
                          <a:spcPts val="600"/>
                        </a:spcAft>
                      </a:pPr>
                      <a:r>
                        <a:rPr lang="en-CA" sz="1200" kern="100">
                          <a:effectLst/>
                        </a:rPr>
                        <a:t>Class 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600"/>
                        </a:spcBef>
                        <a:spcAft>
                          <a:spcPts val="600"/>
                        </a:spcAft>
                      </a:pPr>
                      <a:r>
                        <a:rPr lang="en-CA" sz="1200" kern="100" dirty="0">
                          <a:effectLst/>
                        </a:rPr>
                        <a:t>0.5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3439802"/>
                  </a:ext>
                </a:extLst>
              </a:tr>
              <a:tr h="358447">
                <a:tc>
                  <a:txBody>
                    <a:bodyPr/>
                    <a:lstStyle/>
                    <a:p>
                      <a:pPr marL="0" marR="0">
                        <a:lnSpc>
                          <a:spcPct val="150000"/>
                        </a:lnSpc>
                        <a:spcBef>
                          <a:spcPts val="600"/>
                        </a:spcBef>
                        <a:spcAft>
                          <a:spcPts val="600"/>
                        </a:spcAft>
                      </a:pPr>
                      <a:r>
                        <a:rPr lang="en-CA" sz="1200" kern="100">
                          <a:effectLst/>
                        </a:rPr>
                        <a:t>Class 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600"/>
                        </a:spcBef>
                        <a:spcAft>
                          <a:spcPts val="600"/>
                        </a:spcAft>
                      </a:pPr>
                      <a:r>
                        <a:rPr lang="en-CA" sz="1200" kern="100" dirty="0">
                          <a:effectLst/>
                        </a:rPr>
                        <a:t>0.4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8823626"/>
                  </a:ext>
                </a:extLst>
              </a:tr>
              <a:tr h="358447">
                <a:tc>
                  <a:txBody>
                    <a:bodyPr/>
                    <a:lstStyle/>
                    <a:p>
                      <a:pPr marL="0" marR="0">
                        <a:lnSpc>
                          <a:spcPct val="150000"/>
                        </a:lnSpc>
                        <a:spcBef>
                          <a:spcPts val="600"/>
                        </a:spcBef>
                        <a:spcAft>
                          <a:spcPts val="600"/>
                        </a:spcAft>
                      </a:pPr>
                      <a:r>
                        <a:rPr lang="en-CA" sz="1200" kern="100" dirty="0">
                          <a:effectLst/>
                        </a:rPr>
                        <a:t>Class 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600"/>
                        </a:spcBef>
                        <a:spcAft>
                          <a:spcPts val="600"/>
                        </a:spcAft>
                      </a:pPr>
                      <a:r>
                        <a:rPr lang="en-CA" sz="1200" kern="100" dirty="0">
                          <a:effectLst/>
                        </a:rPr>
                        <a:t>0.0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8290100"/>
                  </a:ext>
                </a:extLst>
              </a:tr>
            </a:tbl>
          </a:graphicData>
        </a:graphic>
      </p:graphicFrame>
      <p:sp>
        <p:nvSpPr>
          <p:cNvPr id="11" name="TextBox 10">
            <a:extLst>
              <a:ext uri="{FF2B5EF4-FFF2-40B4-BE49-F238E27FC236}">
                <a16:creationId xmlns:a16="http://schemas.microsoft.com/office/drawing/2014/main" id="{3D984F9D-0302-FA7D-00CB-6DD26F7932A1}"/>
              </a:ext>
            </a:extLst>
          </p:cNvPr>
          <p:cNvSpPr txBox="1"/>
          <p:nvPr/>
        </p:nvSpPr>
        <p:spPr>
          <a:xfrm>
            <a:off x="1044810" y="5105423"/>
            <a:ext cx="10569257" cy="923330"/>
          </a:xfrm>
          <a:prstGeom prst="rect">
            <a:avLst/>
          </a:prstGeom>
          <a:noFill/>
        </p:spPr>
        <p:txBody>
          <a:bodyPr wrap="square">
            <a:spAutoFit/>
          </a:bodyPr>
          <a:lstStyle/>
          <a:p>
            <a:pPr marL="0" marR="0">
              <a:spcBef>
                <a:spcPts val="1200"/>
              </a:spcBef>
              <a:spcAft>
                <a:spcPts val="1200"/>
              </a:spcAft>
            </a:pPr>
            <a:r>
              <a:rPr lang="en-CA" dirty="0">
                <a:effectLst/>
                <a:latin typeface="Calibri" panose="020F0502020204030204" pitchFamily="34" charset="0"/>
                <a:ea typeface="Times New Roman" panose="02020603050405020304" pitchFamily="18" charset="0"/>
                <a:cs typeface="Times New Roman" panose="02020603050405020304" pitchFamily="18" charset="0"/>
              </a:rPr>
              <a:t>The Canada Land Inventory (CLI) system “is the recognized system in Ontario for classifying areas with mineral soils according to their inherent capability for growing common field crops”.  The system does not classify soils for horticultural or other specialty crops.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0300969"/>
      </p:ext>
    </p:extLst>
  </p:cSld>
  <p:clrMapOvr>
    <a:masterClrMapping/>
  </p:clrMapOvr>
</p:sld>
</file>

<file path=ppt/theme/theme1.xml><?xml version="1.0" encoding="utf-8"?>
<a:theme xmlns:a="http://schemas.openxmlformats.org/drawingml/2006/main" name="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color presentation_Win32_LW_v2.potx" id="{B7F4C684-7BE5-4BD8-BEBE-7F207A45F474}" vid="{9091DE1E-F617-4C59-950B-F96736B88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A10211-FBDE-44DA-8AD6-29E596B2975F}">
  <ds:schemaRefs>
    <ds:schemaRef ds:uri="http://schemas.microsoft.com/sharepoint/v3/contenttype/forms"/>
  </ds:schemaRefs>
</ds:datastoreItem>
</file>

<file path=customXml/itemProps2.xml><?xml version="1.0" encoding="utf-8"?>
<ds:datastoreItem xmlns:ds="http://schemas.openxmlformats.org/officeDocument/2006/customXml" ds:itemID="{D0976319-4513-485C-AD3A-E56C39927A38}">
  <ds:schemaRefs>
    <ds:schemaRef ds:uri="71af3243-3dd4-4a8d-8c0d-dd76da1f02a5"/>
    <ds:schemaRef ds:uri="http://purl.org/dc/elements/1.1/"/>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16c05727-aa75-4e4a-9b5f-8a80a1165891"/>
    <ds:schemaRef ds:uri="http://purl.org/dc/dcmitype/"/>
  </ds:schemaRefs>
</ds:datastoreItem>
</file>

<file path=customXml/itemProps3.xml><?xml version="1.0" encoding="utf-8"?>
<ds:datastoreItem xmlns:ds="http://schemas.openxmlformats.org/officeDocument/2006/customXml" ds:itemID="{6A1B7BBB-8F46-4BA8-85EC-2ECC1D2E3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{478D6BC1-FBDE-4FA1-ABBF-4E01575D4F91}tf16411245_win32</Template>
  <TotalTime>2380</TotalTime>
  <Words>1426</Words>
  <Application>Microsoft Office PowerPoint</Application>
  <PresentationFormat>Widescreen</PresentationFormat>
  <Paragraphs>233</Paragraphs>
  <Slides>27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Biome Light</vt:lpstr>
      <vt:lpstr>Calibri</vt:lpstr>
      <vt:lpstr>Calibri Light</vt:lpstr>
      <vt:lpstr>Segoe UI</vt:lpstr>
      <vt:lpstr>Times New Roman</vt:lpstr>
      <vt:lpstr>Office Theme</vt:lpstr>
      <vt:lpstr>Public Meeting </vt:lpstr>
      <vt:lpstr>Agenda</vt:lpstr>
      <vt:lpstr>Introductions</vt:lpstr>
      <vt:lpstr>Project Description</vt:lpstr>
      <vt:lpstr>Where we are in the process</vt:lpstr>
      <vt:lpstr>Report  Outline</vt:lpstr>
      <vt:lpstr>LEAR Process</vt:lpstr>
      <vt:lpstr>Selecting an Evaluation Unit Size</vt:lpstr>
      <vt:lpstr>Calculating the LE portion of a LEAR</vt:lpstr>
      <vt:lpstr>The LE portion LEAR Map</vt:lpstr>
      <vt:lpstr>AR Components of the LEAR</vt:lpstr>
      <vt:lpstr> Weighting the LEAR Factors</vt:lpstr>
      <vt:lpstr>Selecting the Scoring Threshold</vt:lpstr>
      <vt:lpstr>DRAFT LEAR MAP The Gold coloured areas are the lands identified by the LEAR</vt:lpstr>
      <vt:lpstr>LEAR Map Confirmations / Next Steps</vt:lpstr>
      <vt:lpstr>LEAR Map Confirmations /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lpstr>LEAR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review</dc:title>
  <dc:creator>Debbie Vandenakker</dc:creator>
  <cp:lastModifiedBy>Mallory, Elaine</cp:lastModifiedBy>
  <cp:revision>33</cp:revision>
  <cp:lastPrinted>2022-12-09T17:17:42Z</cp:lastPrinted>
  <dcterms:created xsi:type="dcterms:W3CDTF">2022-11-29T19:53:52Z</dcterms:created>
  <dcterms:modified xsi:type="dcterms:W3CDTF">2023-06-19T15:17:06Z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