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10">
  <p:sldMasterIdLst>
    <p:sldMasterId id="2147483648" r:id="rId4"/>
  </p:sldMasterIdLst>
  <p:notesMasterIdLst>
    <p:notesMasterId r:id="rId20"/>
  </p:notesMasterIdLst>
  <p:handoutMasterIdLst>
    <p:handoutMasterId r:id="rId21"/>
  </p:handoutMasterIdLst>
  <p:sldIdLst>
    <p:sldId id="256" r:id="rId5"/>
    <p:sldId id="285" r:id="rId6"/>
    <p:sldId id="349" r:id="rId7"/>
    <p:sldId id="283" r:id="rId8"/>
    <p:sldId id="350" r:id="rId9"/>
    <p:sldId id="351" r:id="rId10"/>
    <p:sldId id="352" r:id="rId11"/>
    <p:sldId id="343" r:id="rId12"/>
    <p:sldId id="344" r:id="rId13"/>
    <p:sldId id="346" r:id="rId14"/>
    <p:sldId id="347" r:id="rId15"/>
    <p:sldId id="345" r:id="rId16"/>
    <p:sldId id="348" r:id="rId17"/>
    <p:sldId id="330" r:id="rId18"/>
    <p:sldId id="290"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lory, Elaine" initials="ME" lastIdx="5" clrIdx="0">
    <p:extLst>
      <p:ext uri="{19B8F6BF-5375-455C-9EA6-DF929625EA0E}">
        <p15:presenceInfo xmlns:p15="http://schemas.microsoft.com/office/powerpoint/2012/main" userId="S-1-5-21-1766607613-1421414243-740312968-22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D92"/>
    <a:srgbClr val="8F3737"/>
    <a:srgbClr val="C0C9C2"/>
    <a:srgbClr val="BEB9AA"/>
    <a:srgbClr val="F2F1EE"/>
    <a:srgbClr val="A5A5A5"/>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122" autoAdjust="0"/>
  </p:normalViewPr>
  <p:slideViewPr>
    <p:cSldViewPr snapToGrid="0">
      <p:cViewPr varScale="1">
        <p:scale>
          <a:sx n="111" d="100"/>
          <a:sy n="111" d="100"/>
        </p:scale>
        <p:origin x="534" y="102"/>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232FC57-E1F8-4F59-A87C-2833007EAF57}" type="datetimeFigureOut">
              <a:rPr lang="en-US" smtClean="0"/>
              <a:t>8/30/2023</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8ACAC0-59EA-4916-9995-398D6BEB88C3}" type="datetimeFigureOut">
              <a:rPr lang="en-US" smtClean="0"/>
              <a:t>8/30/2023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8</a:t>
            </a:fld>
            <a:endParaRPr lang="en-US"/>
          </a:p>
        </p:txBody>
      </p:sp>
    </p:spTree>
    <p:extLst>
      <p:ext uri="{BB962C8B-B14F-4D97-AF65-F5344CB8AC3E}">
        <p14:creationId xmlns:p14="http://schemas.microsoft.com/office/powerpoint/2010/main" val="58387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9</a:t>
            </a:fld>
            <a:endParaRPr lang="en-US"/>
          </a:p>
        </p:txBody>
      </p:sp>
    </p:spTree>
    <p:extLst>
      <p:ext uri="{BB962C8B-B14F-4D97-AF65-F5344CB8AC3E}">
        <p14:creationId xmlns:p14="http://schemas.microsoft.com/office/powerpoint/2010/main" val="22951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10</a:t>
            </a:fld>
            <a:endParaRPr lang="en-US"/>
          </a:p>
        </p:txBody>
      </p:sp>
    </p:spTree>
    <p:extLst>
      <p:ext uri="{BB962C8B-B14F-4D97-AF65-F5344CB8AC3E}">
        <p14:creationId xmlns:p14="http://schemas.microsoft.com/office/powerpoint/2010/main" val="300957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11</a:t>
            </a:fld>
            <a:endParaRPr lang="en-US"/>
          </a:p>
        </p:txBody>
      </p:sp>
    </p:spTree>
    <p:extLst>
      <p:ext uri="{BB962C8B-B14F-4D97-AF65-F5344CB8AC3E}">
        <p14:creationId xmlns:p14="http://schemas.microsoft.com/office/powerpoint/2010/main" val="346259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12</a:t>
            </a:fld>
            <a:endParaRPr lang="en-US"/>
          </a:p>
        </p:txBody>
      </p:sp>
    </p:spTree>
    <p:extLst>
      <p:ext uri="{BB962C8B-B14F-4D97-AF65-F5344CB8AC3E}">
        <p14:creationId xmlns:p14="http://schemas.microsoft.com/office/powerpoint/2010/main" val="67665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13</a:t>
            </a:fld>
            <a:endParaRPr lang="en-US"/>
          </a:p>
        </p:txBody>
      </p:sp>
    </p:spTree>
    <p:extLst>
      <p:ext uri="{BB962C8B-B14F-4D97-AF65-F5344CB8AC3E}">
        <p14:creationId xmlns:p14="http://schemas.microsoft.com/office/powerpoint/2010/main" val="1811246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dirty="0"/>
              <a:t>Click to edit Master title style</a:t>
            </a:r>
          </a:p>
        </p:txBody>
      </p:sp>
      <p:pic>
        <p:nvPicPr>
          <p:cNvPr id="4" name="Picture 3" descr="A picture containing logo&#10;&#10;Description automatically generated">
            <a:extLst>
              <a:ext uri="{FF2B5EF4-FFF2-40B4-BE49-F238E27FC236}">
                <a16:creationId xmlns:a16="http://schemas.microsoft.com/office/drawing/2014/main" id="{081F28EE-B666-3F38-C3E0-471A84B96BC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221413" y="5915942"/>
            <a:ext cx="4941887" cy="679078"/>
          </a:xfrm>
          <a:prstGeom prst="rect">
            <a:avLst/>
          </a:prstGeom>
        </p:spPr>
      </p:pic>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8/30/2023</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logo&#10;&#10;Description automatically generated">
            <a:extLst>
              <a:ext uri="{FF2B5EF4-FFF2-40B4-BE49-F238E27FC236}">
                <a16:creationId xmlns:a16="http://schemas.microsoft.com/office/drawing/2014/main" id="{CC389BB6-4664-7A02-A269-F5258F0850F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340038" y="6338112"/>
            <a:ext cx="3740524" cy="513995"/>
          </a:xfrm>
          <a:prstGeom prst="rect">
            <a:avLst/>
          </a:prstGeom>
        </p:spPr>
      </p:pic>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8/30/2023</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8/30/2023</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27BA12C8-0A33-2676-D508-6090F2CC8EF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5762" y="6221743"/>
            <a:ext cx="3860473" cy="530478"/>
          </a:xfrm>
          <a:prstGeom prst="rect">
            <a:avLst/>
          </a:prstGeom>
        </p:spPr>
      </p:pic>
      <p:pic>
        <p:nvPicPr>
          <p:cNvPr id="5" name="Picture 4">
            <a:extLst>
              <a:ext uri="{FF2B5EF4-FFF2-40B4-BE49-F238E27FC236}">
                <a16:creationId xmlns:a16="http://schemas.microsoft.com/office/drawing/2014/main" id="{E878B94E-B333-8BA0-135F-BDE03999D2E1}"/>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21B1DDDF-B079-1F3D-57B8-8109349D6678}"/>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493512" y="6251073"/>
            <a:ext cx="3433575" cy="471817"/>
          </a:xfrm>
          <a:prstGeom prst="rect">
            <a:avLst/>
          </a:prstGeom>
        </p:spPr>
      </p:pic>
      <p:pic>
        <p:nvPicPr>
          <p:cNvPr id="4" name="Picture 3">
            <a:extLst>
              <a:ext uri="{FF2B5EF4-FFF2-40B4-BE49-F238E27FC236}">
                <a16:creationId xmlns:a16="http://schemas.microsoft.com/office/drawing/2014/main" id="{8BAE139C-B379-473B-11A1-5075168A8B54}"/>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3" name="Picture 2">
            <a:extLst>
              <a:ext uri="{FF2B5EF4-FFF2-40B4-BE49-F238E27FC236}">
                <a16:creationId xmlns:a16="http://schemas.microsoft.com/office/drawing/2014/main" id="{A8FC8834-DD30-BC9F-3F8F-8AA29079041A}"/>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pic>
        <p:nvPicPr>
          <p:cNvPr id="2" name="Picture 1">
            <a:extLst>
              <a:ext uri="{FF2B5EF4-FFF2-40B4-BE49-F238E27FC236}">
                <a16:creationId xmlns:a16="http://schemas.microsoft.com/office/drawing/2014/main" id="{0B772F73-EC8B-9263-1A03-C9C837AB15FE}"/>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8/30/2023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8/30/2023</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1"/>
            <a:ext cx="10499725" cy="46928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226AAFE1-86E1-226A-1DCE-254149D82CC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1956" y="6318402"/>
            <a:ext cx="3883959" cy="533705"/>
          </a:xfrm>
          <a:prstGeom prst="rect">
            <a:avLst/>
          </a:prstGeom>
        </p:spPr>
      </p:pic>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8/30/2023</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755BDA0D-50BF-0011-BA02-7F8A4316623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085581" y="6324354"/>
            <a:ext cx="4036359" cy="554647"/>
          </a:xfrm>
          <a:prstGeom prst="rect">
            <a:avLst/>
          </a:prstGeom>
        </p:spPr>
      </p:pic>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096000" y="1192212"/>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8/30/2023</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68FF5E45-4A88-F601-F951-A6D7F1FA7686}"/>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126163" y="5990466"/>
            <a:ext cx="4941887" cy="679078"/>
          </a:xfrm>
          <a:prstGeom prst="rect">
            <a:avLst/>
          </a:prstGeom>
        </p:spPr>
      </p:pic>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8/30/2023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mailto:elaine.mallory@uclg.on.ca" TargetMode="Externa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763510" y="541338"/>
            <a:ext cx="5181486" cy="2242441"/>
          </a:xfrm>
        </p:spPr>
        <p:txBody>
          <a:bodyPr>
            <a:noAutofit/>
          </a:bodyPr>
          <a:lstStyle/>
          <a:p>
            <a:r>
              <a:rPr lang="en-US" sz="6000" dirty="0">
                <a:solidFill>
                  <a:schemeClr val="accent1">
                    <a:lumMod val="50000"/>
                  </a:schemeClr>
                </a:solidFill>
              </a:rPr>
              <a:t>Planning  Advisory Committee (PAC)</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897178" y="4262197"/>
            <a:ext cx="4408748" cy="964620"/>
          </a:xfrm>
        </p:spPr>
        <p:txBody>
          <a:bodyPr/>
          <a:lstStyle/>
          <a:p>
            <a:pPr>
              <a:lnSpc>
                <a:spcPct val="100000"/>
              </a:lnSpc>
            </a:pPr>
            <a:r>
              <a:rPr lang="en-US" sz="2400" b="1" dirty="0">
                <a:solidFill>
                  <a:schemeClr val="accent1">
                    <a:lumMod val="50000"/>
                  </a:schemeClr>
                </a:solidFill>
              </a:rPr>
              <a:t>Draft Recommended Agricultural System Map for Planning Advisory Committee Meeting</a:t>
            </a:r>
          </a:p>
          <a:p>
            <a:r>
              <a:rPr lang="en-US" sz="1600" dirty="0"/>
              <a:t>September 6, 2023 at 9:00a.m.</a:t>
            </a:r>
          </a:p>
          <a:p>
            <a:endParaRPr lang="en-US" dirty="0"/>
          </a:p>
        </p:txBody>
      </p:sp>
      <p:sp>
        <p:nvSpPr>
          <p:cNvPr id="6" name="Rectangle 5">
            <a:extLst>
              <a:ext uri="{FF2B5EF4-FFF2-40B4-BE49-F238E27FC236}">
                <a16:creationId xmlns:a16="http://schemas.microsoft.com/office/drawing/2014/main" id="{E5A4CF62-B3A2-EEB0-C235-F832A0089267}"/>
              </a:ext>
            </a:extLst>
          </p:cNvPr>
          <p:cNvSpPr/>
          <p:nvPr/>
        </p:nvSpPr>
        <p:spPr>
          <a:xfrm>
            <a:off x="6095998" y="0"/>
            <a:ext cx="5332492" cy="6858000"/>
          </a:xfrm>
          <a:prstGeom prst="rect">
            <a:avLst/>
          </a:prstGeom>
          <a:ln>
            <a:solidFill>
              <a:srgbClr val="AA9D9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350E9D9B-D6E2-DA6D-9BE6-2A191707E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9" r="22081"/>
          <a:stretch/>
        </p:blipFill>
        <p:spPr bwMode="auto">
          <a:xfrm>
            <a:off x="6095999" y="1524000"/>
            <a:ext cx="533249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logo&#10;&#10;Description automatically generated">
            <a:extLst>
              <a:ext uri="{FF2B5EF4-FFF2-40B4-BE49-F238E27FC236}">
                <a16:creationId xmlns:a16="http://schemas.microsoft.com/office/drawing/2014/main" id="{AC2C2230-8580-8BD8-CB93-10903365C3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42843" y="5643539"/>
            <a:ext cx="4029169" cy="553659"/>
          </a:xfrm>
          <a:prstGeom prst="rect">
            <a:avLst/>
          </a:prstGeom>
        </p:spPr>
      </p:pic>
      <p:pic>
        <p:nvPicPr>
          <p:cNvPr id="2" name="Picture 1">
            <a:extLst>
              <a:ext uri="{FF2B5EF4-FFF2-40B4-BE49-F238E27FC236}">
                <a16:creationId xmlns:a16="http://schemas.microsoft.com/office/drawing/2014/main" id="{DAA19B31-D897-C91C-36AA-1E88048C7BF7}"/>
              </a:ext>
            </a:extLst>
          </p:cNvPr>
          <p:cNvPicPr>
            <a:picLocks noChangeAspect="1"/>
          </p:cNvPicPr>
          <p:nvPr/>
        </p:nvPicPr>
        <p:blipFill rotWithShape="1">
          <a:blip r:embed="rId5"/>
          <a:srcRect l="15714" t="20857" r="78357" b="68476"/>
          <a:stretch/>
        </p:blipFill>
        <p:spPr>
          <a:xfrm>
            <a:off x="7832436" y="324526"/>
            <a:ext cx="1884678" cy="874946"/>
          </a:xfrm>
          <a:prstGeom prst="rect">
            <a:avLst/>
          </a:prstGeom>
        </p:spPr>
      </p:pic>
      <p:pic>
        <p:nvPicPr>
          <p:cNvPr id="3" name="Picture 2">
            <a:extLst>
              <a:ext uri="{FF2B5EF4-FFF2-40B4-BE49-F238E27FC236}">
                <a16:creationId xmlns:a16="http://schemas.microsoft.com/office/drawing/2014/main" id="{8B626F3E-1349-A0B9-00A4-965A2EE9544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2843" y="6197198"/>
            <a:ext cx="991203" cy="660802"/>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10</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5" name="Rectangle 4">
            <a:extLst>
              <a:ext uri="{FF2B5EF4-FFF2-40B4-BE49-F238E27FC236}">
                <a16:creationId xmlns:a16="http://schemas.microsoft.com/office/drawing/2014/main" id="{CABFD097-D787-4A51-0A8D-507E745B2003}"/>
              </a:ext>
            </a:extLst>
          </p:cNvPr>
          <p:cNvSpPr/>
          <p:nvPr/>
        </p:nvSpPr>
        <p:spPr>
          <a:xfrm>
            <a:off x="0" y="0"/>
            <a:ext cx="1533166"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2475D7E7-7FFD-04DE-13B6-3D441DD9937E}"/>
              </a:ext>
            </a:extLst>
          </p:cNvPr>
          <p:cNvPicPr>
            <a:picLocks noChangeAspect="1"/>
          </p:cNvPicPr>
          <p:nvPr/>
        </p:nvPicPr>
        <p:blipFill rotWithShape="1">
          <a:blip r:embed="rId4"/>
          <a:srcRect t="5560"/>
          <a:stretch/>
        </p:blipFill>
        <p:spPr>
          <a:xfrm>
            <a:off x="447976" y="0"/>
            <a:ext cx="11296048" cy="6858000"/>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890598" y="391577"/>
            <a:ext cx="3381777" cy="660802"/>
          </a:xfrm>
        </p:spPr>
        <p:txBody>
          <a:bodyPr>
            <a:noAutofit/>
          </a:bodyPr>
          <a:lstStyle/>
          <a:p>
            <a:r>
              <a:rPr lang="en-US" sz="2400" dirty="0">
                <a:solidFill>
                  <a:schemeClr val="accent1">
                    <a:lumMod val="50000"/>
                  </a:schemeClr>
                </a:solidFill>
              </a:rPr>
              <a:t>Refinement Example – Hyndman Road</a:t>
            </a:r>
          </a:p>
        </p:txBody>
      </p:sp>
      <p:pic>
        <p:nvPicPr>
          <p:cNvPr id="8" name="Picture 7">
            <a:extLst>
              <a:ext uri="{FF2B5EF4-FFF2-40B4-BE49-F238E27FC236}">
                <a16:creationId xmlns:a16="http://schemas.microsoft.com/office/drawing/2014/main" id="{DFEE047F-5E8A-B46C-1F82-59C8553BC32D}"/>
              </a:ext>
            </a:extLst>
          </p:cNvPr>
          <p:cNvPicPr>
            <a:picLocks noChangeAspect="1"/>
          </p:cNvPicPr>
          <p:nvPr/>
        </p:nvPicPr>
        <p:blipFill rotWithShape="1">
          <a:blip r:embed="rId5"/>
          <a:srcRect l="62727" t="24459" r="20093" b="18745"/>
          <a:stretch/>
        </p:blipFill>
        <p:spPr>
          <a:xfrm>
            <a:off x="890598" y="1276902"/>
            <a:ext cx="3734552" cy="3472427"/>
          </a:xfrm>
          <a:prstGeom prst="rect">
            <a:avLst/>
          </a:prstGeom>
        </p:spPr>
      </p:pic>
    </p:spTree>
    <p:extLst>
      <p:ext uri="{BB962C8B-B14F-4D97-AF65-F5344CB8AC3E}">
        <p14:creationId xmlns:p14="http://schemas.microsoft.com/office/powerpoint/2010/main" val="238043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5" name="Rectangle 4">
            <a:extLst>
              <a:ext uri="{FF2B5EF4-FFF2-40B4-BE49-F238E27FC236}">
                <a16:creationId xmlns:a16="http://schemas.microsoft.com/office/drawing/2014/main" id="{CABFD097-D787-4A51-0A8D-507E745B2003}"/>
              </a:ext>
            </a:extLst>
          </p:cNvPr>
          <p:cNvSpPr/>
          <p:nvPr/>
        </p:nvSpPr>
        <p:spPr>
          <a:xfrm>
            <a:off x="0" y="0"/>
            <a:ext cx="1533166"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AEBA1406-5E32-65CF-5866-2FA9946E875E}"/>
              </a:ext>
            </a:extLst>
          </p:cNvPr>
          <p:cNvPicPr>
            <a:picLocks noChangeAspect="1"/>
          </p:cNvPicPr>
          <p:nvPr/>
        </p:nvPicPr>
        <p:blipFill rotWithShape="1">
          <a:blip r:embed="rId4"/>
          <a:srcRect l="60779" t="11646" r="12630" b="5930"/>
          <a:stretch/>
        </p:blipFill>
        <p:spPr>
          <a:xfrm>
            <a:off x="648916" y="0"/>
            <a:ext cx="7853815" cy="6846914"/>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0" y="22652"/>
            <a:ext cx="3381777" cy="660802"/>
          </a:xfrm>
          <a:solidFill>
            <a:schemeClr val="bg2"/>
          </a:solidFill>
        </p:spPr>
        <p:txBody>
          <a:bodyPr>
            <a:noAutofit/>
          </a:bodyPr>
          <a:lstStyle/>
          <a:p>
            <a:r>
              <a:rPr lang="en-US" sz="2000" dirty="0">
                <a:solidFill>
                  <a:schemeClr val="accent1">
                    <a:lumMod val="50000"/>
                  </a:schemeClr>
                </a:solidFill>
              </a:rPr>
              <a:t>Refinement Example – Hyndman Road</a:t>
            </a:r>
          </a:p>
        </p:txBody>
      </p:sp>
      <p:pic>
        <p:nvPicPr>
          <p:cNvPr id="11" name="Picture 10">
            <a:extLst>
              <a:ext uri="{FF2B5EF4-FFF2-40B4-BE49-F238E27FC236}">
                <a16:creationId xmlns:a16="http://schemas.microsoft.com/office/drawing/2014/main" id="{6B1F8B4F-9789-0CC3-6C59-AF584F0B0FA9}"/>
              </a:ext>
            </a:extLst>
          </p:cNvPr>
          <p:cNvPicPr>
            <a:picLocks noChangeAspect="1"/>
          </p:cNvPicPr>
          <p:nvPr/>
        </p:nvPicPr>
        <p:blipFill>
          <a:blip r:embed="rId5"/>
          <a:stretch>
            <a:fillRect/>
          </a:stretch>
        </p:blipFill>
        <p:spPr>
          <a:xfrm>
            <a:off x="8797950" y="353053"/>
            <a:ext cx="3260700" cy="5432029"/>
          </a:xfrm>
          <a:prstGeom prst="rect">
            <a:avLst/>
          </a:prstGeom>
        </p:spPr>
      </p:pic>
      <p:sp>
        <p:nvSpPr>
          <p:cNvPr id="12" name="TextBox 11">
            <a:extLst>
              <a:ext uri="{FF2B5EF4-FFF2-40B4-BE49-F238E27FC236}">
                <a16:creationId xmlns:a16="http://schemas.microsoft.com/office/drawing/2014/main" id="{37EEA214-94A3-D0EE-D873-89EA90E50303}"/>
              </a:ext>
            </a:extLst>
          </p:cNvPr>
          <p:cNvSpPr txBox="1"/>
          <p:nvPr/>
        </p:nvSpPr>
        <p:spPr>
          <a:xfrm>
            <a:off x="-1" y="691042"/>
            <a:ext cx="3381777" cy="2893100"/>
          </a:xfrm>
          <a:prstGeom prst="rect">
            <a:avLst/>
          </a:prstGeom>
          <a:solidFill>
            <a:schemeClr val="bg2"/>
          </a:solidFill>
        </p:spPr>
        <p:txBody>
          <a:bodyPr wrap="square" rtlCol="0">
            <a:spAutoFit/>
          </a:bodyPr>
          <a:lstStyle/>
          <a:p>
            <a:r>
              <a:rPr lang="en-US" sz="1400" dirty="0"/>
              <a:t>EC1 – 21:  means Edwardsburg-Cardinal Map 1, Refinement 21</a:t>
            </a:r>
          </a:p>
          <a:p>
            <a:endParaRPr lang="en-US" sz="1400" dirty="0"/>
          </a:p>
          <a:p>
            <a:r>
              <a:rPr lang="en-US" sz="1400" dirty="0"/>
              <a:t>EC1-21 REF-6: means that this refinement was primarily made to remove areas that have significant Natural Heritage Features.  </a:t>
            </a:r>
          </a:p>
          <a:p>
            <a:endParaRPr lang="en-US" sz="1400" dirty="0"/>
          </a:p>
          <a:p>
            <a:r>
              <a:rPr lang="en-US" sz="1400" dirty="0"/>
              <a:t>EC1-16 REF 3: to refine the lands to an identifiable boundary (road, field, parcel fabric, wood lot)</a:t>
            </a:r>
          </a:p>
          <a:p>
            <a:endParaRPr lang="en-US" sz="1400" dirty="0"/>
          </a:p>
          <a:p>
            <a:r>
              <a:rPr lang="en-US" sz="1400" dirty="0"/>
              <a:t>EC1-29 REF 9: to exclude isolated lands scoring above 60 </a:t>
            </a:r>
          </a:p>
        </p:txBody>
      </p:sp>
    </p:spTree>
    <p:extLst>
      <p:ext uri="{BB962C8B-B14F-4D97-AF65-F5344CB8AC3E}">
        <p14:creationId xmlns:p14="http://schemas.microsoft.com/office/powerpoint/2010/main" val="71968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12</a:t>
            </a:fld>
            <a:endParaRPr lang="en-US" dirty="0"/>
          </a:p>
        </p:txBody>
      </p:sp>
      <p:pic>
        <p:nvPicPr>
          <p:cNvPr id="10" name="Picture 9">
            <a:extLst>
              <a:ext uri="{FF2B5EF4-FFF2-40B4-BE49-F238E27FC236}">
                <a16:creationId xmlns:a16="http://schemas.microsoft.com/office/drawing/2014/main" id="{B87B82AD-1C79-C3B8-6743-71F27D1B0EC6}"/>
              </a:ext>
            </a:extLst>
          </p:cNvPr>
          <p:cNvPicPr>
            <a:picLocks noChangeAspect="1"/>
          </p:cNvPicPr>
          <p:nvPr/>
        </p:nvPicPr>
        <p:blipFill>
          <a:blip r:embed="rId3"/>
          <a:stretch>
            <a:fillRect/>
          </a:stretch>
        </p:blipFill>
        <p:spPr>
          <a:xfrm>
            <a:off x="1138813" y="0"/>
            <a:ext cx="9914374" cy="6858000"/>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4436517" y="14685"/>
            <a:ext cx="6272514" cy="532264"/>
          </a:xfrm>
          <a:solidFill>
            <a:schemeClr val="bg1"/>
          </a:solidFill>
        </p:spPr>
        <p:txBody>
          <a:bodyPr>
            <a:noAutofit/>
          </a:bodyPr>
          <a:lstStyle/>
          <a:p>
            <a:r>
              <a:rPr lang="en-US" sz="4000" dirty="0">
                <a:solidFill>
                  <a:schemeClr val="accent1">
                    <a:lumMod val="50000"/>
                  </a:schemeClr>
                </a:solidFill>
              </a:rPr>
              <a:t>Draft Recommended System</a:t>
            </a:r>
          </a:p>
        </p:txBody>
      </p:sp>
      <p:sp>
        <p:nvSpPr>
          <p:cNvPr id="11" name="Rectangle 10">
            <a:extLst>
              <a:ext uri="{FF2B5EF4-FFF2-40B4-BE49-F238E27FC236}">
                <a16:creationId xmlns:a16="http://schemas.microsoft.com/office/drawing/2014/main" id="{EA754568-5B36-A926-9E18-84E067053A83}"/>
              </a:ext>
            </a:extLst>
          </p:cNvPr>
          <p:cNvSpPr/>
          <p:nvPr/>
        </p:nvSpPr>
        <p:spPr>
          <a:xfrm>
            <a:off x="0" y="0"/>
            <a:ext cx="1138813" cy="68521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579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13</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9594" y="593149"/>
            <a:ext cx="7671461" cy="660802"/>
          </a:xfrm>
        </p:spPr>
        <p:txBody>
          <a:bodyPr>
            <a:noAutofit/>
          </a:bodyPr>
          <a:lstStyle/>
          <a:p>
            <a:r>
              <a:rPr lang="en-US" sz="3200" dirty="0">
                <a:solidFill>
                  <a:schemeClr val="accent1">
                    <a:lumMod val="50000"/>
                  </a:schemeClr>
                </a:solidFill>
              </a:rPr>
              <a:t>System Statistics</a:t>
            </a:r>
          </a:p>
        </p:txBody>
      </p:sp>
      <p:sp>
        <p:nvSpPr>
          <p:cNvPr id="6" name="Rectangle 5">
            <a:extLst>
              <a:ext uri="{FF2B5EF4-FFF2-40B4-BE49-F238E27FC236}">
                <a16:creationId xmlns:a16="http://schemas.microsoft.com/office/drawing/2014/main" id="{4CDE97AA-DCBB-EC93-B617-4C7C0209003A}"/>
              </a:ext>
            </a:extLst>
          </p:cNvPr>
          <p:cNvSpPr/>
          <p:nvPr/>
        </p:nvSpPr>
        <p:spPr>
          <a:xfrm>
            <a:off x="0" y="6061118"/>
            <a:ext cx="10664042" cy="79098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46A0294F-2F6B-2191-6A01-C9FBD0072036}"/>
              </a:ext>
            </a:extLst>
          </p:cNvPr>
          <p:cNvPicPr>
            <a:picLocks noChangeAspect="1"/>
          </p:cNvPicPr>
          <p:nvPr/>
        </p:nvPicPr>
        <p:blipFill rotWithShape="1">
          <a:blip r:embed="rId4">
            <a:clrChange>
              <a:clrFrom>
                <a:srgbClr val="FFFFFF"/>
              </a:clrFrom>
              <a:clrTo>
                <a:srgbClr val="FFFFFF">
                  <a:alpha val="0"/>
                </a:srgbClr>
              </a:clrTo>
            </a:clrChange>
          </a:blip>
          <a:srcRect l="52299" t="20996" r="17686" b="24978"/>
          <a:stretch/>
        </p:blipFill>
        <p:spPr>
          <a:xfrm>
            <a:off x="1021277" y="1253951"/>
            <a:ext cx="10664042" cy="5398507"/>
          </a:xfrm>
          <a:prstGeom prst="rect">
            <a:avLst/>
          </a:prstGeom>
        </p:spPr>
      </p:pic>
    </p:spTree>
    <p:extLst>
      <p:ext uri="{BB962C8B-B14F-4D97-AF65-F5344CB8AC3E}">
        <p14:creationId xmlns:p14="http://schemas.microsoft.com/office/powerpoint/2010/main" val="90309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365126"/>
            <a:ext cx="5982676" cy="909760"/>
          </a:xfrm>
        </p:spPr>
        <p:txBody>
          <a:bodyPr>
            <a:normAutofit/>
          </a:bodyPr>
          <a:lstStyle/>
          <a:p>
            <a:r>
              <a:rPr lang="en-US" sz="4400" dirty="0">
                <a:solidFill>
                  <a:schemeClr val="accent1">
                    <a:lumMod val="50000"/>
                  </a:schemeClr>
                </a:solidFill>
              </a:rPr>
              <a:t>Next Steps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14</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52096"/>
            <a:ext cx="154236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613" y="6161065"/>
            <a:ext cx="991203" cy="660802"/>
          </a:xfrm>
          <a:prstGeom prst="rect">
            <a:avLst/>
          </a:prstGeom>
        </p:spPr>
      </p:pic>
      <p:sp>
        <p:nvSpPr>
          <p:cNvPr id="9" name="TextBox 8">
            <a:extLst>
              <a:ext uri="{FF2B5EF4-FFF2-40B4-BE49-F238E27FC236}">
                <a16:creationId xmlns:a16="http://schemas.microsoft.com/office/drawing/2014/main" id="{B59E82F1-56B9-26A1-3CA1-871AAD707E2F}"/>
              </a:ext>
            </a:extLst>
          </p:cNvPr>
          <p:cNvSpPr txBox="1"/>
          <p:nvPr/>
        </p:nvSpPr>
        <p:spPr>
          <a:xfrm>
            <a:off x="914514" y="1355144"/>
            <a:ext cx="6523778" cy="42165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chemeClr val="accent1">
                    <a:lumMod val="50000"/>
                  </a:schemeClr>
                </a:solidFill>
              </a:rPr>
              <a:t>Make refinements provided by municipalities, OFAs, the public and PAC (from the last several weeks of consultation)</a:t>
            </a:r>
          </a:p>
          <a:p>
            <a:pPr marL="285750" indent="-285750">
              <a:spcAft>
                <a:spcPts val="600"/>
              </a:spcAft>
              <a:buFont typeface="Arial" panose="020B0604020202020204" pitchFamily="34" charset="0"/>
              <a:buChar char="•"/>
            </a:pPr>
            <a:r>
              <a:rPr lang="en-US" sz="2000" dirty="0">
                <a:solidFill>
                  <a:schemeClr val="accent1">
                    <a:lumMod val="50000"/>
                  </a:schemeClr>
                </a:solidFill>
              </a:rPr>
              <a:t>Post the Recommended Agricultural System for all stakeholders to have a final review until end of September </a:t>
            </a:r>
          </a:p>
          <a:p>
            <a:pPr marL="285750" indent="-285750">
              <a:spcAft>
                <a:spcPts val="600"/>
              </a:spcAft>
              <a:buFont typeface="Arial" panose="020B0604020202020204" pitchFamily="34" charset="0"/>
              <a:buChar char="•"/>
            </a:pPr>
            <a:r>
              <a:rPr lang="en-US" sz="2000" dirty="0">
                <a:solidFill>
                  <a:schemeClr val="accent1">
                    <a:lumMod val="50000"/>
                  </a:schemeClr>
                </a:solidFill>
              </a:rPr>
              <a:t>Advertise for the Statutory Public Meeting</a:t>
            </a:r>
          </a:p>
          <a:p>
            <a:pPr marL="285750" indent="-285750">
              <a:spcAft>
                <a:spcPts val="600"/>
              </a:spcAft>
              <a:buFont typeface="Arial" panose="020B0604020202020204" pitchFamily="34" charset="0"/>
              <a:buChar char="•"/>
            </a:pPr>
            <a:r>
              <a:rPr lang="en-US" sz="2000" dirty="0">
                <a:solidFill>
                  <a:schemeClr val="accent1">
                    <a:lumMod val="50000"/>
                  </a:schemeClr>
                </a:solidFill>
              </a:rPr>
              <a:t>Finalize the Recommendations Report and make any final adjustments to the system map</a:t>
            </a:r>
          </a:p>
          <a:p>
            <a:pPr marL="285750" indent="-285750">
              <a:spcAft>
                <a:spcPts val="600"/>
              </a:spcAft>
              <a:buFont typeface="Arial" panose="020B0604020202020204" pitchFamily="34" charset="0"/>
              <a:buChar char="•"/>
            </a:pPr>
            <a:r>
              <a:rPr lang="en-US" sz="2000" dirty="0">
                <a:solidFill>
                  <a:schemeClr val="accent1">
                    <a:lumMod val="50000"/>
                  </a:schemeClr>
                </a:solidFill>
              </a:rPr>
              <a:t>Present the Recommended Agricultural System to the public and Council at a public meeting</a:t>
            </a:r>
          </a:p>
          <a:p>
            <a:pPr marL="285750" indent="-285750">
              <a:spcAft>
                <a:spcPts val="600"/>
              </a:spcAft>
              <a:buFont typeface="Arial" panose="020B0604020202020204" pitchFamily="34" charset="0"/>
              <a:buChar char="•"/>
            </a:pPr>
            <a:r>
              <a:rPr lang="en-US" sz="2000" dirty="0">
                <a:solidFill>
                  <a:schemeClr val="accent1">
                    <a:lumMod val="50000"/>
                  </a:schemeClr>
                </a:solidFill>
              </a:rPr>
              <a:t>Obtain Council endorsement of System</a:t>
            </a:r>
          </a:p>
          <a:p>
            <a:endParaRPr lang="en-US" dirty="0"/>
          </a:p>
        </p:txBody>
      </p:sp>
      <p:pic>
        <p:nvPicPr>
          <p:cNvPr id="4" name="Picture 2" descr="Farmer's Field">
            <a:extLst>
              <a:ext uri="{FF2B5EF4-FFF2-40B4-BE49-F238E27FC236}">
                <a16:creationId xmlns:a16="http://schemas.microsoft.com/office/drawing/2014/main" id="{F801B49F-CA91-9590-C481-363F00369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462" y="1667549"/>
            <a:ext cx="4210955" cy="2807736"/>
          </a:xfrm>
          <a:prstGeom prst="rect">
            <a:avLst/>
          </a:prstGeom>
          <a:noFill/>
          <a:ln>
            <a:solidFill>
              <a:srgbClr val="A5A5A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2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p:txBody>
          <a:bodyPr/>
          <a:lstStyle/>
          <a:p>
            <a:r>
              <a:rPr lang="en-US" dirty="0">
                <a:solidFill>
                  <a:schemeClr val="accent1">
                    <a:lumMod val="50000"/>
                  </a:schemeClr>
                </a:solidFill>
              </a:rPr>
              <a:t>Thank you for attending!</a:t>
            </a:r>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
        <p:nvSpPr>
          <p:cNvPr id="3" name="TextBox 2">
            <a:extLst>
              <a:ext uri="{FF2B5EF4-FFF2-40B4-BE49-F238E27FC236}">
                <a16:creationId xmlns:a16="http://schemas.microsoft.com/office/drawing/2014/main" id="{5CEF42E9-2C2D-E391-0168-0EEB7BA44935}"/>
              </a:ext>
            </a:extLst>
          </p:cNvPr>
          <p:cNvSpPr txBox="1"/>
          <p:nvPr/>
        </p:nvSpPr>
        <p:spPr>
          <a:xfrm>
            <a:off x="1158239" y="2438831"/>
            <a:ext cx="9004663" cy="2677656"/>
          </a:xfrm>
          <a:prstGeom prst="rect">
            <a:avLst/>
          </a:prstGeom>
          <a:noFill/>
        </p:spPr>
        <p:txBody>
          <a:bodyPr wrap="square" rtlCol="0">
            <a:spAutoFit/>
          </a:bodyPr>
          <a:lstStyle/>
          <a:p>
            <a:pPr algn="ctr"/>
            <a:r>
              <a:rPr lang="en-CA" sz="2400" dirty="0"/>
              <a:t>Please contact the project team by phone or email if you have questions, concerns or suggestions regarding this project.</a:t>
            </a:r>
          </a:p>
          <a:p>
            <a:endParaRPr lang="en-CA" sz="2400" dirty="0"/>
          </a:p>
          <a:p>
            <a:pPr algn="ctr"/>
            <a:r>
              <a:rPr lang="en-CA" sz="2400" dirty="0">
                <a:solidFill>
                  <a:schemeClr val="bg1">
                    <a:lumMod val="50000"/>
                    <a:lumOff val="50000"/>
                  </a:schemeClr>
                </a:solidFill>
              </a:rPr>
              <a:t>Elaine Mallory, Planner 1 </a:t>
            </a:r>
          </a:p>
          <a:p>
            <a:pPr algn="ctr"/>
            <a:r>
              <a:rPr lang="en-CA" sz="2400" dirty="0">
                <a:solidFill>
                  <a:schemeClr val="bg1">
                    <a:lumMod val="50000"/>
                    <a:lumOff val="50000"/>
                  </a:schemeClr>
                </a:solidFill>
              </a:rPr>
              <a:t>613-342-3840, ext. 2422 </a:t>
            </a:r>
          </a:p>
          <a:p>
            <a:pPr algn="ctr"/>
            <a:r>
              <a:rPr lang="en-CA" sz="2400" dirty="0">
                <a:solidFill>
                  <a:schemeClr val="bg1">
                    <a:lumMod val="50000"/>
                    <a:lumOff val="50000"/>
                  </a:schemeClr>
                </a:solidFill>
                <a:hlinkClick r:id="rId2">
                  <a:extLst>
                    <a:ext uri="{A12FA001-AC4F-418D-AE19-62706E023703}">
                      <ahyp:hlinkClr xmlns:ahyp="http://schemas.microsoft.com/office/drawing/2018/hyperlinkcolor" xmlns="" val="tx"/>
                    </a:ext>
                  </a:extLst>
                </a:hlinkClick>
              </a:rPr>
              <a:t>elaine.mallory@uclg.on.ca</a:t>
            </a:r>
            <a:endParaRPr lang="en-CA" sz="2400" dirty="0">
              <a:solidFill>
                <a:schemeClr val="bg1">
                  <a:lumMod val="50000"/>
                  <a:lumOff val="50000"/>
                </a:schemeClr>
              </a:solidFill>
            </a:endParaRPr>
          </a:p>
          <a:p>
            <a:endParaRPr lang="en-US" sz="2400" dirty="0"/>
          </a:p>
        </p:txBody>
      </p:sp>
      <p:pic>
        <p:nvPicPr>
          <p:cNvPr id="4" name="Picture 3" descr="A picture containing logo&#10;&#10;Description automatically generated">
            <a:extLst>
              <a:ext uri="{FF2B5EF4-FFF2-40B4-BE49-F238E27FC236}">
                <a16:creationId xmlns:a16="http://schemas.microsoft.com/office/drawing/2014/main" id="{A94FF3F2-45FF-20F0-37C3-CA10CD315668}"/>
              </a:ext>
            </a:extLst>
          </p:cNvPr>
          <p:cNvPicPr>
            <a:picLocks noChangeAspect="1"/>
          </p:cNvPicPr>
          <p:nvPr/>
        </p:nvPicPr>
        <p:blipFill>
          <a:blip r:embed="rId3"/>
          <a:stretch>
            <a:fillRect/>
          </a:stretch>
        </p:blipFill>
        <p:spPr>
          <a:xfrm>
            <a:off x="5941505" y="5954096"/>
            <a:ext cx="5335982" cy="733232"/>
          </a:xfrm>
          <a:prstGeom prst="rect">
            <a:avLst/>
          </a:prstGeom>
        </p:spPr>
      </p:pic>
      <p:pic>
        <p:nvPicPr>
          <p:cNvPr id="5" name="Picture 4">
            <a:extLst>
              <a:ext uri="{FF2B5EF4-FFF2-40B4-BE49-F238E27FC236}">
                <a16:creationId xmlns:a16="http://schemas.microsoft.com/office/drawing/2014/main" id="{0D16973E-A7B5-362E-9687-12EA45FA487E}"/>
              </a:ext>
            </a:extLst>
          </p:cNvPr>
          <p:cNvPicPr>
            <a:picLocks noChangeAspect="1"/>
          </p:cNvPicPr>
          <p:nvPr/>
        </p:nvPicPr>
        <p:blipFill rotWithShape="1">
          <a:blip r:embed="rId4"/>
          <a:srcRect l="15714" t="20857" r="78357" b="68476"/>
          <a:stretch/>
        </p:blipFill>
        <p:spPr>
          <a:xfrm>
            <a:off x="914512" y="6022041"/>
            <a:ext cx="1523887" cy="669771"/>
          </a:xfrm>
          <a:prstGeom prst="rect">
            <a:avLst/>
          </a:prstGeom>
        </p:spPr>
      </p:pic>
      <p:pic>
        <p:nvPicPr>
          <p:cNvPr id="6" name="Picture 5">
            <a:extLst>
              <a:ext uri="{FF2B5EF4-FFF2-40B4-BE49-F238E27FC236}">
                <a16:creationId xmlns:a16="http://schemas.microsoft.com/office/drawing/2014/main" id="{8959548E-661E-0EBD-2CC0-0FCCC5709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336" y="5954096"/>
            <a:ext cx="1099848" cy="733232"/>
          </a:xfrm>
          <a:prstGeom prst="rect">
            <a:avLst/>
          </a:prstGeom>
        </p:spPr>
      </p:pic>
    </p:spTree>
    <p:extLst>
      <p:ext uri="{BB962C8B-B14F-4D97-AF65-F5344CB8AC3E}">
        <p14:creationId xmlns:p14="http://schemas.microsoft.com/office/powerpoint/2010/main" val="354228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lstStyle/>
          <a:p>
            <a:r>
              <a:rPr lang="en-US" dirty="0">
                <a:solidFill>
                  <a:schemeClr val="accent1">
                    <a:lumMod val="50000"/>
                  </a:schemeClr>
                </a:solidFill>
              </a:rPr>
              <a:t>Agenda</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19332" y="2193489"/>
            <a:ext cx="5140835" cy="3283131"/>
          </a:xfrm>
        </p:spPr>
        <p:txBody>
          <a:bodyPr>
            <a:normAutofit lnSpcReduction="10000"/>
          </a:bodyPr>
          <a:lstStyle/>
          <a:p>
            <a:pPr marL="342900" indent="-342900">
              <a:lnSpc>
                <a:spcPct val="110000"/>
              </a:lnSpc>
              <a:buFont typeface="Arial" panose="020B0604020202020204" pitchFamily="34" charset="0"/>
              <a:buChar char="•"/>
            </a:pPr>
            <a:r>
              <a:rPr lang="en-US" sz="2800" dirty="0">
                <a:solidFill>
                  <a:schemeClr val="accent1">
                    <a:lumMod val="50000"/>
                  </a:schemeClr>
                </a:solidFill>
              </a:rPr>
              <a:t>Overview of project process</a:t>
            </a:r>
          </a:p>
          <a:p>
            <a:pPr marL="342900" indent="-342900">
              <a:lnSpc>
                <a:spcPct val="110000"/>
              </a:lnSpc>
              <a:buFont typeface="Arial" panose="020B0604020202020204" pitchFamily="34" charset="0"/>
              <a:buChar char="•"/>
            </a:pPr>
            <a:r>
              <a:rPr lang="en-US" sz="2800" dirty="0">
                <a:solidFill>
                  <a:schemeClr val="accent1">
                    <a:lumMod val="50000"/>
                  </a:schemeClr>
                </a:solidFill>
              </a:rPr>
              <a:t>Review of Refinement Procedure</a:t>
            </a:r>
          </a:p>
          <a:p>
            <a:pPr marL="342900" indent="-342900">
              <a:lnSpc>
                <a:spcPct val="110000"/>
              </a:lnSpc>
              <a:buFont typeface="Arial" panose="020B0604020202020204" pitchFamily="34" charset="0"/>
              <a:buChar char="•"/>
            </a:pPr>
            <a:r>
              <a:rPr lang="en-US" sz="2800" dirty="0">
                <a:solidFill>
                  <a:schemeClr val="accent1">
                    <a:lumMod val="50000"/>
                  </a:schemeClr>
                </a:solidFill>
              </a:rPr>
              <a:t>Statistical summaries by municipality</a:t>
            </a:r>
          </a:p>
          <a:p>
            <a:pPr marL="342900" indent="-342900">
              <a:lnSpc>
                <a:spcPct val="110000"/>
              </a:lnSpc>
              <a:buFont typeface="Arial" panose="020B0604020202020204" pitchFamily="34" charset="0"/>
              <a:buChar char="•"/>
            </a:pPr>
            <a:r>
              <a:rPr lang="en-US" sz="2800" dirty="0">
                <a:solidFill>
                  <a:schemeClr val="accent1">
                    <a:lumMod val="50000"/>
                  </a:schemeClr>
                </a:solidFill>
              </a:rPr>
              <a:t>Next Steps</a:t>
            </a: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pic>
        <p:nvPicPr>
          <p:cNvPr id="5" name="Picture 4">
            <a:extLst>
              <a:ext uri="{FF2B5EF4-FFF2-40B4-BE49-F238E27FC236}">
                <a16:creationId xmlns:a16="http://schemas.microsoft.com/office/drawing/2014/main" id="{2E20F99B-C047-0F67-D991-9A2B69C319B2}"/>
              </a:ext>
            </a:extLst>
          </p:cNvPr>
          <p:cNvPicPr>
            <a:picLocks noChangeAspect="1"/>
          </p:cNvPicPr>
          <p:nvPr/>
        </p:nvPicPr>
        <p:blipFill>
          <a:blip r:embed="rId3"/>
          <a:stretch>
            <a:fillRect/>
          </a:stretch>
        </p:blipFill>
        <p:spPr>
          <a:xfrm>
            <a:off x="7186939" y="342660"/>
            <a:ext cx="4427572" cy="5669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55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normAutofit/>
          </a:bodyPr>
          <a:lstStyle/>
          <a:p>
            <a:r>
              <a:rPr lang="en-US" sz="5400" dirty="0">
                <a:solidFill>
                  <a:schemeClr val="accent1">
                    <a:lumMod val="50000"/>
                  </a:schemeClr>
                </a:solidFill>
              </a:rPr>
              <a:t>Project Purpose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45709" y="1997519"/>
            <a:ext cx="5654030" cy="3283131"/>
          </a:xfrm>
        </p:spPr>
        <p:txBody>
          <a:bodyPr>
            <a:normAutofit fontScale="77500" lnSpcReduction="20000"/>
          </a:bodyPr>
          <a:lstStyle/>
          <a:p>
            <a:pPr marL="342900" indent="-342900">
              <a:lnSpc>
                <a:spcPct val="110000"/>
              </a:lnSpc>
              <a:buFont typeface="Arial" panose="020B0604020202020204" pitchFamily="34" charset="0"/>
              <a:buChar char="•"/>
            </a:pPr>
            <a:r>
              <a:rPr lang="en-US" sz="2800" dirty="0">
                <a:solidFill>
                  <a:schemeClr val="tx1">
                    <a:lumMod val="50000"/>
                    <a:lumOff val="50000"/>
                  </a:schemeClr>
                </a:solidFill>
              </a:rPr>
              <a:t>To satisfy the provincial requirement to identify and designate prime agricultural areas in the Counties in advance of the next OP through a modified LEAR process.</a:t>
            </a:r>
          </a:p>
          <a:p>
            <a:pPr marL="342900" indent="-342900">
              <a:lnSpc>
                <a:spcPct val="110000"/>
              </a:lnSpc>
              <a:buFont typeface="Arial" panose="020B0604020202020204" pitchFamily="34" charset="0"/>
              <a:buChar char="•"/>
            </a:pPr>
            <a:r>
              <a:rPr lang="en-US" sz="2800" dirty="0">
                <a:solidFill>
                  <a:schemeClr val="tx1">
                    <a:lumMod val="50000"/>
                    <a:lumOff val="50000"/>
                  </a:schemeClr>
                </a:solidFill>
              </a:rPr>
              <a:t>The result of a LEAR process is </a:t>
            </a:r>
            <a:r>
              <a:rPr lang="en-US" sz="2900" dirty="0">
                <a:solidFill>
                  <a:schemeClr val="tx1">
                    <a:lumMod val="50000"/>
                    <a:lumOff val="50000"/>
                  </a:schemeClr>
                </a:solidFill>
              </a:rPr>
              <a:t>a map of the County agricultural system that represents lands that are viable for agriculture and emphasize the importance of creating a system wherever possible.</a:t>
            </a:r>
            <a:endParaRPr lang="en-US" sz="2800" dirty="0">
              <a:solidFill>
                <a:schemeClr val="tx1">
                  <a:lumMod val="50000"/>
                  <a:lumOff val="50000"/>
                </a:schemeClr>
              </a:solidFill>
            </a:endParaRP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Rectangle 5" descr="Tractor in a field">
            <a:extLst>
              <a:ext uri="{FF2B5EF4-FFF2-40B4-BE49-F238E27FC236}">
                <a16:creationId xmlns:a16="http://schemas.microsoft.com/office/drawing/2014/main" id="{EB1C863F-0EF8-D33F-C4D9-D39694C9E13D}"/>
              </a:ext>
            </a:extLst>
          </p:cNvPr>
          <p:cNvSpPr/>
          <p:nvPr/>
        </p:nvSpPr>
        <p:spPr>
          <a:xfrm>
            <a:off x="7482254" y="483577"/>
            <a:ext cx="4176346" cy="527538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F0F0569A-7B04-E74F-5672-5B14B701FD1D}"/>
              </a:ext>
            </a:extLst>
          </p:cNvPr>
          <p:cNvSpPr txBox="1"/>
          <p:nvPr/>
        </p:nvSpPr>
        <p:spPr>
          <a:xfrm>
            <a:off x="7746024" y="995081"/>
            <a:ext cx="3710354" cy="4247317"/>
          </a:xfrm>
          <a:prstGeom prst="rect">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txBody>
          <a:bodyPr wrap="square" rtlCol="0">
            <a:spAutoFit/>
          </a:bodyPr>
          <a:lstStyle/>
          <a:p>
            <a:endParaRPr lang="en-US" dirty="0"/>
          </a:p>
          <a:p>
            <a:r>
              <a:rPr lang="en-US" dirty="0"/>
              <a:t>What we know from the recent legislative changes, as well as the draft changes to the PPS, is that an agricultural systems approach is the recommended method for identifying and protecting agricultural lands into the future.</a:t>
            </a:r>
          </a:p>
          <a:p>
            <a:endParaRPr lang="en-US" dirty="0"/>
          </a:p>
          <a:p>
            <a:r>
              <a:rPr lang="en-US" dirty="0"/>
              <a:t>Should more permissive severance policies ultimately be adopted, this system is still a valuable tool to use to protect agricultural resources through policy and zoning.</a:t>
            </a:r>
          </a:p>
          <a:p>
            <a:endParaRPr lang="en-CA" dirty="0"/>
          </a:p>
        </p:txBody>
      </p:sp>
    </p:spTree>
    <p:extLst>
      <p:ext uri="{BB962C8B-B14F-4D97-AF65-F5344CB8AC3E}">
        <p14:creationId xmlns:p14="http://schemas.microsoft.com/office/powerpoint/2010/main" val="118495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562582" y="248495"/>
            <a:ext cx="10597220" cy="725233"/>
          </a:xfrm>
          <a:solidFill>
            <a:schemeClr val="accent1"/>
          </a:solidFill>
        </p:spPr>
        <p:txBody>
          <a:bodyPr>
            <a:normAutofit fontScale="90000"/>
          </a:bodyPr>
          <a:lstStyle/>
          <a:p>
            <a:r>
              <a:rPr lang="en-US" sz="5400" dirty="0">
                <a:solidFill>
                  <a:schemeClr val="accent1">
                    <a:lumMod val="50000"/>
                  </a:schemeClr>
                </a:solidFill>
              </a:rPr>
              <a:t>Overview of Project Process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4</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22451"/>
            <a:ext cx="1597778" cy="729062"/>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123" y="6132767"/>
            <a:ext cx="1087849" cy="725233"/>
          </a:xfrm>
          <a:prstGeom prst="rect">
            <a:avLst/>
          </a:prstGeom>
        </p:spPr>
      </p:pic>
      <p:sp>
        <p:nvSpPr>
          <p:cNvPr id="17" name="Star: 5 Points 16">
            <a:extLst>
              <a:ext uri="{FF2B5EF4-FFF2-40B4-BE49-F238E27FC236}">
                <a16:creationId xmlns:a16="http://schemas.microsoft.com/office/drawing/2014/main" id="{61C261C8-19EA-A667-24E9-F30637DE24E3}"/>
              </a:ext>
            </a:extLst>
          </p:cNvPr>
          <p:cNvSpPr/>
          <p:nvPr/>
        </p:nvSpPr>
        <p:spPr>
          <a:xfrm>
            <a:off x="11159802" y="3735925"/>
            <a:ext cx="685555" cy="65791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C3AD1B-CEE0-B342-AC68-33A42D539B8E}"/>
              </a:ext>
            </a:extLst>
          </p:cNvPr>
          <p:cNvSpPr txBox="1"/>
          <p:nvPr/>
        </p:nvSpPr>
        <p:spPr>
          <a:xfrm>
            <a:off x="10952943" y="3227392"/>
            <a:ext cx="1099269" cy="461665"/>
          </a:xfrm>
          <a:prstGeom prst="rect">
            <a:avLst/>
          </a:prstGeom>
          <a:noFill/>
        </p:spPr>
        <p:txBody>
          <a:bodyPr wrap="square" rtlCol="0">
            <a:spAutoFit/>
          </a:bodyPr>
          <a:lstStyle/>
          <a:p>
            <a:pPr algn="ctr"/>
            <a:r>
              <a:rPr lang="en-CA" sz="1200" dirty="0"/>
              <a:t>November 2023</a:t>
            </a:r>
            <a:endParaRPr lang="en-US" sz="1200" dirty="0"/>
          </a:p>
        </p:txBody>
      </p:sp>
      <p:sp>
        <p:nvSpPr>
          <p:cNvPr id="20" name="Freeform: Shape 19">
            <a:extLst>
              <a:ext uri="{FF2B5EF4-FFF2-40B4-BE49-F238E27FC236}">
                <a16:creationId xmlns:a16="http://schemas.microsoft.com/office/drawing/2014/main" id="{F8E17E3E-A703-2106-753F-51BE6CF551F9}"/>
              </a:ext>
            </a:extLst>
          </p:cNvPr>
          <p:cNvSpPr/>
          <p:nvPr/>
        </p:nvSpPr>
        <p:spPr>
          <a:xfrm>
            <a:off x="538324" y="1821291"/>
            <a:ext cx="2281300" cy="736432"/>
          </a:xfrm>
          <a:custGeom>
            <a:avLst/>
            <a:gdLst>
              <a:gd name="connsiteX0" fmla="*/ 0 w 2281300"/>
              <a:gd name="connsiteY0" fmla="*/ 0 h 736432"/>
              <a:gd name="connsiteX1" fmla="*/ 1913084 w 2281300"/>
              <a:gd name="connsiteY1" fmla="*/ 0 h 736432"/>
              <a:gd name="connsiteX2" fmla="*/ 2281300 w 2281300"/>
              <a:gd name="connsiteY2" fmla="*/ 368216 h 736432"/>
              <a:gd name="connsiteX3" fmla="*/ 1913084 w 2281300"/>
              <a:gd name="connsiteY3" fmla="*/ 736432 h 736432"/>
              <a:gd name="connsiteX4" fmla="*/ 0 w 2281300"/>
              <a:gd name="connsiteY4" fmla="*/ 736432 h 736432"/>
              <a:gd name="connsiteX5" fmla="*/ 368216 w 2281300"/>
              <a:gd name="connsiteY5" fmla="*/ 368216 h 736432"/>
              <a:gd name="connsiteX6" fmla="*/ 0 w 2281300"/>
              <a:gd name="connsiteY6" fmla="*/ 0 h 73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300" h="736432">
                <a:moveTo>
                  <a:pt x="0" y="0"/>
                </a:moveTo>
                <a:lnTo>
                  <a:pt x="1913084" y="0"/>
                </a:lnTo>
                <a:lnTo>
                  <a:pt x="2281300" y="368216"/>
                </a:lnTo>
                <a:lnTo>
                  <a:pt x="1913084" y="736432"/>
                </a:lnTo>
                <a:lnTo>
                  <a:pt x="0" y="736432"/>
                </a:lnTo>
                <a:lnTo>
                  <a:pt x="368216" y="368216"/>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00233" tIns="44006" rIns="412222" bIns="44006" numCol="1" spcCol="1270" anchor="ctr" anchorCtr="0">
            <a:noAutofit/>
          </a:bodyPr>
          <a:lstStyle/>
          <a:p>
            <a:pPr marL="0" lvl="0" indent="0" algn="ctr" defTabSz="1466850">
              <a:lnSpc>
                <a:spcPct val="90000"/>
              </a:lnSpc>
              <a:spcBef>
                <a:spcPct val="0"/>
              </a:spcBef>
              <a:spcAft>
                <a:spcPct val="35000"/>
              </a:spcAft>
              <a:buNone/>
            </a:pPr>
            <a:r>
              <a:rPr lang="en-CA" sz="3300" kern="1200" dirty="0"/>
              <a:t>Stage 1</a:t>
            </a:r>
            <a:endParaRPr lang="en-US" sz="3300" kern="1200" dirty="0"/>
          </a:p>
        </p:txBody>
      </p:sp>
      <p:sp>
        <p:nvSpPr>
          <p:cNvPr id="21" name="Freeform: Shape 20">
            <a:extLst>
              <a:ext uri="{FF2B5EF4-FFF2-40B4-BE49-F238E27FC236}">
                <a16:creationId xmlns:a16="http://schemas.microsoft.com/office/drawing/2014/main" id="{F96801B8-29F5-74D9-117A-DBF7469D8847}"/>
              </a:ext>
            </a:extLst>
          </p:cNvPr>
          <p:cNvSpPr/>
          <p:nvPr/>
        </p:nvSpPr>
        <p:spPr>
          <a:xfrm>
            <a:off x="2697401" y="1846890"/>
            <a:ext cx="2824168" cy="714758"/>
          </a:xfrm>
          <a:custGeom>
            <a:avLst/>
            <a:gdLst>
              <a:gd name="connsiteX0" fmla="*/ 0 w 2154624"/>
              <a:gd name="connsiteY0" fmla="*/ 0 h 714758"/>
              <a:gd name="connsiteX1" fmla="*/ 1797245 w 2154624"/>
              <a:gd name="connsiteY1" fmla="*/ 0 h 714758"/>
              <a:gd name="connsiteX2" fmla="*/ 2154624 w 2154624"/>
              <a:gd name="connsiteY2" fmla="*/ 357379 h 714758"/>
              <a:gd name="connsiteX3" fmla="*/ 1797245 w 2154624"/>
              <a:gd name="connsiteY3" fmla="*/ 714758 h 714758"/>
              <a:gd name="connsiteX4" fmla="*/ 0 w 2154624"/>
              <a:gd name="connsiteY4" fmla="*/ 714758 h 714758"/>
              <a:gd name="connsiteX5" fmla="*/ 357379 w 2154624"/>
              <a:gd name="connsiteY5" fmla="*/ 357379 h 714758"/>
              <a:gd name="connsiteX6" fmla="*/ 0 w 2154624"/>
              <a:gd name="connsiteY6" fmla="*/ 0 h 71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4624" h="714758">
                <a:moveTo>
                  <a:pt x="0" y="0"/>
                </a:moveTo>
                <a:lnTo>
                  <a:pt x="1797245" y="0"/>
                </a:lnTo>
                <a:lnTo>
                  <a:pt x="2154624" y="357379"/>
                </a:lnTo>
                <a:lnTo>
                  <a:pt x="1797245" y="714758"/>
                </a:lnTo>
                <a:lnTo>
                  <a:pt x="0" y="714758"/>
                </a:lnTo>
                <a:lnTo>
                  <a:pt x="357379" y="35737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85395" tIns="42672" rIns="400051" bIns="42672" numCol="1" spcCol="1270" anchor="ctr" anchorCtr="0">
            <a:noAutofit/>
          </a:bodyPr>
          <a:lstStyle/>
          <a:p>
            <a:pPr marL="0" lvl="0" indent="0" algn="ctr" defTabSz="1422400">
              <a:lnSpc>
                <a:spcPct val="90000"/>
              </a:lnSpc>
              <a:spcBef>
                <a:spcPct val="0"/>
              </a:spcBef>
              <a:spcAft>
                <a:spcPct val="35000"/>
              </a:spcAft>
              <a:buNone/>
            </a:pPr>
            <a:r>
              <a:rPr lang="en-CA" sz="3200" kern="1200" dirty="0"/>
              <a:t>Stage 2</a:t>
            </a:r>
            <a:endParaRPr lang="en-US" sz="3200" kern="1200" dirty="0"/>
          </a:p>
        </p:txBody>
      </p:sp>
      <p:sp>
        <p:nvSpPr>
          <p:cNvPr id="22" name="Freeform: Shape 21">
            <a:extLst>
              <a:ext uri="{FF2B5EF4-FFF2-40B4-BE49-F238E27FC236}">
                <a16:creationId xmlns:a16="http://schemas.microsoft.com/office/drawing/2014/main" id="{B15CC5DB-0695-69D2-73F0-0EF5D53AA164}"/>
              </a:ext>
            </a:extLst>
          </p:cNvPr>
          <p:cNvSpPr/>
          <p:nvPr/>
        </p:nvSpPr>
        <p:spPr>
          <a:xfrm>
            <a:off x="5398477" y="1858597"/>
            <a:ext cx="6168088" cy="714759"/>
          </a:xfrm>
          <a:custGeom>
            <a:avLst/>
            <a:gdLst>
              <a:gd name="connsiteX0" fmla="*/ 0 w 4666285"/>
              <a:gd name="connsiteY0" fmla="*/ 0 h 806336"/>
              <a:gd name="connsiteX1" fmla="*/ 4263117 w 4666285"/>
              <a:gd name="connsiteY1" fmla="*/ 0 h 806336"/>
              <a:gd name="connsiteX2" fmla="*/ 4666285 w 4666285"/>
              <a:gd name="connsiteY2" fmla="*/ 403168 h 806336"/>
              <a:gd name="connsiteX3" fmla="*/ 4263117 w 4666285"/>
              <a:gd name="connsiteY3" fmla="*/ 806336 h 806336"/>
              <a:gd name="connsiteX4" fmla="*/ 0 w 4666285"/>
              <a:gd name="connsiteY4" fmla="*/ 806336 h 806336"/>
              <a:gd name="connsiteX5" fmla="*/ 403168 w 4666285"/>
              <a:gd name="connsiteY5" fmla="*/ 403168 h 806336"/>
              <a:gd name="connsiteX6" fmla="*/ 0 w 4666285"/>
              <a:gd name="connsiteY6" fmla="*/ 0 h 8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285" h="806336">
                <a:moveTo>
                  <a:pt x="0" y="0"/>
                </a:moveTo>
                <a:lnTo>
                  <a:pt x="4263117" y="0"/>
                </a:lnTo>
                <a:lnTo>
                  <a:pt x="4666285" y="403168"/>
                </a:lnTo>
                <a:lnTo>
                  <a:pt x="4263117" y="806336"/>
                </a:lnTo>
                <a:lnTo>
                  <a:pt x="0" y="806336"/>
                </a:lnTo>
                <a:lnTo>
                  <a:pt x="403168" y="403168"/>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1184" tIns="42672" rIns="445840" bIns="42672" numCol="1" spcCol="1270" anchor="ctr" anchorCtr="0">
            <a:noAutofit/>
          </a:bodyPr>
          <a:lstStyle/>
          <a:p>
            <a:pPr marL="0" lvl="0" indent="0" algn="ctr" defTabSz="1422400">
              <a:lnSpc>
                <a:spcPct val="90000"/>
              </a:lnSpc>
              <a:spcBef>
                <a:spcPct val="0"/>
              </a:spcBef>
              <a:spcAft>
                <a:spcPct val="35000"/>
              </a:spcAft>
              <a:buNone/>
            </a:pPr>
            <a:r>
              <a:rPr lang="en-CA" sz="3200" kern="1200" dirty="0">
                <a:solidFill>
                  <a:schemeClr val="accent1">
                    <a:lumMod val="50000"/>
                  </a:schemeClr>
                </a:solidFill>
              </a:rPr>
              <a:t>Stage 3</a:t>
            </a:r>
            <a:endParaRPr lang="en-US" sz="3200" kern="1200" dirty="0">
              <a:solidFill>
                <a:schemeClr val="accent1">
                  <a:lumMod val="50000"/>
                </a:schemeClr>
              </a:solidFill>
            </a:endParaRPr>
          </a:p>
        </p:txBody>
      </p:sp>
      <p:sp>
        <p:nvSpPr>
          <p:cNvPr id="23" name="TextBox 22">
            <a:extLst>
              <a:ext uri="{FF2B5EF4-FFF2-40B4-BE49-F238E27FC236}">
                <a16:creationId xmlns:a16="http://schemas.microsoft.com/office/drawing/2014/main" id="{0A6D790A-F4E2-E3C3-EDC0-14FB75D3ED18}"/>
              </a:ext>
            </a:extLst>
          </p:cNvPr>
          <p:cNvSpPr txBox="1"/>
          <p:nvPr/>
        </p:nvSpPr>
        <p:spPr>
          <a:xfrm>
            <a:off x="395750" y="1203570"/>
            <a:ext cx="2290354" cy="646331"/>
          </a:xfrm>
          <a:prstGeom prst="rect">
            <a:avLst/>
          </a:prstGeom>
          <a:noFill/>
        </p:spPr>
        <p:txBody>
          <a:bodyPr wrap="square" rtlCol="0">
            <a:spAutoFit/>
          </a:bodyPr>
          <a:lstStyle/>
          <a:p>
            <a:pPr algn="ctr"/>
            <a:r>
              <a:rPr lang="en-CA" dirty="0">
                <a:solidFill>
                  <a:schemeClr val="accent2">
                    <a:lumMod val="75000"/>
                  </a:schemeClr>
                </a:solidFill>
              </a:rPr>
              <a:t>November 2022 – February 2023</a:t>
            </a:r>
            <a:endParaRPr lang="en-US" dirty="0">
              <a:solidFill>
                <a:schemeClr val="accent2">
                  <a:lumMod val="75000"/>
                </a:schemeClr>
              </a:solidFill>
            </a:endParaRPr>
          </a:p>
        </p:txBody>
      </p:sp>
      <p:sp>
        <p:nvSpPr>
          <p:cNvPr id="24" name="TextBox 23">
            <a:extLst>
              <a:ext uri="{FF2B5EF4-FFF2-40B4-BE49-F238E27FC236}">
                <a16:creationId xmlns:a16="http://schemas.microsoft.com/office/drawing/2014/main" id="{8C111440-D1FA-C008-D027-91FCF125F3DD}"/>
              </a:ext>
            </a:extLst>
          </p:cNvPr>
          <p:cNvSpPr txBox="1"/>
          <p:nvPr/>
        </p:nvSpPr>
        <p:spPr>
          <a:xfrm>
            <a:off x="2771735" y="1240336"/>
            <a:ext cx="2303414" cy="646331"/>
          </a:xfrm>
          <a:prstGeom prst="rect">
            <a:avLst/>
          </a:prstGeom>
          <a:noFill/>
        </p:spPr>
        <p:txBody>
          <a:bodyPr wrap="square" rtlCol="0">
            <a:spAutoFit/>
          </a:bodyPr>
          <a:lstStyle/>
          <a:p>
            <a:pPr algn="ctr"/>
            <a:r>
              <a:rPr lang="en-CA" dirty="0">
                <a:solidFill>
                  <a:schemeClr val="accent3">
                    <a:lumMod val="75000"/>
                  </a:schemeClr>
                </a:solidFill>
              </a:rPr>
              <a:t>November 2022 – April 2023</a:t>
            </a:r>
            <a:endParaRPr lang="en-US" dirty="0">
              <a:solidFill>
                <a:schemeClr val="accent3">
                  <a:lumMod val="75000"/>
                </a:schemeClr>
              </a:solidFill>
            </a:endParaRPr>
          </a:p>
        </p:txBody>
      </p:sp>
      <p:sp>
        <p:nvSpPr>
          <p:cNvPr id="25" name="TextBox 24">
            <a:extLst>
              <a:ext uri="{FF2B5EF4-FFF2-40B4-BE49-F238E27FC236}">
                <a16:creationId xmlns:a16="http://schemas.microsoft.com/office/drawing/2014/main" id="{50E0E7BE-2AC3-536E-E819-3C46D92A2149}"/>
              </a:ext>
            </a:extLst>
          </p:cNvPr>
          <p:cNvSpPr txBox="1"/>
          <p:nvPr/>
        </p:nvSpPr>
        <p:spPr>
          <a:xfrm>
            <a:off x="6395688" y="1451788"/>
            <a:ext cx="3579899" cy="369332"/>
          </a:xfrm>
          <a:prstGeom prst="rect">
            <a:avLst/>
          </a:prstGeom>
          <a:noFill/>
        </p:spPr>
        <p:txBody>
          <a:bodyPr wrap="square" rtlCol="0">
            <a:spAutoFit/>
          </a:bodyPr>
          <a:lstStyle/>
          <a:p>
            <a:pPr algn="ctr"/>
            <a:r>
              <a:rPr lang="en-CA" dirty="0">
                <a:solidFill>
                  <a:schemeClr val="accent1">
                    <a:lumMod val="50000"/>
                  </a:schemeClr>
                </a:solidFill>
              </a:rPr>
              <a:t>April 2023   –   October 2023</a:t>
            </a:r>
            <a:endParaRPr lang="en-US" dirty="0">
              <a:solidFill>
                <a:schemeClr val="accent1">
                  <a:lumMod val="50000"/>
                </a:schemeClr>
              </a:solidFill>
            </a:endParaRPr>
          </a:p>
        </p:txBody>
      </p:sp>
      <p:sp>
        <p:nvSpPr>
          <p:cNvPr id="26" name="TextBox 25">
            <a:extLst>
              <a:ext uri="{FF2B5EF4-FFF2-40B4-BE49-F238E27FC236}">
                <a16:creationId xmlns:a16="http://schemas.microsoft.com/office/drawing/2014/main" id="{E09B5DD4-F4FF-26CC-8FAA-1D61F96FD4B3}"/>
              </a:ext>
            </a:extLst>
          </p:cNvPr>
          <p:cNvSpPr txBox="1"/>
          <p:nvPr/>
        </p:nvSpPr>
        <p:spPr>
          <a:xfrm>
            <a:off x="538323" y="2573357"/>
            <a:ext cx="1910084" cy="1938992"/>
          </a:xfrm>
          <a:prstGeom prst="rect">
            <a:avLst/>
          </a:prstGeom>
          <a:solidFill>
            <a:srgbClr val="C0C9C2"/>
          </a:solidFill>
          <a:ln>
            <a:solidFill>
              <a:schemeClr val="bg1"/>
            </a:solidFill>
          </a:ln>
        </p:spPr>
        <p:txBody>
          <a:bodyPr wrap="square" rtlCol="0">
            <a:spAutoFit/>
          </a:bodyPr>
          <a:lstStyle/>
          <a:p>
            <a:pPr marL="0" indent="0">
              <a:buNone/>
            </a:pPr>
            <a:r>
              <a:rPr lang="en-US" sz="1600" dirty="0">
                <a:solidFill>
                  <a:schemeClr val="bg1"/>
                </a:solidFill>
                <a:cs typeface="Biome Light" panose="020B0303030204020804" pitchFamily="34" charset="0"/>
              </a:rPr>
              <a:t>Project Introduction</a:t>
            </a:r>
          </a:p>
          <a:p>
            <a:pPr marL="0" indent="0">
              <a:buNone/>
            </a:pPr>
            <a:r>
              <a:rPr lang="en-US" sz="1200" dirty="0">
                <a:solidFill>
                  <a:schemeClr val="bg1"/>
                </a:solidFill>
                <a:cs typeface="Biome Light" panose="020B0303030204020804" pitchFamily="34" charset="0"/>
              </a:rPr>
              <a:t>Introduce the project to the public, Advisory Group and all stakeholders to review workplan, timing and deliverables.  </a:t>
            </a:r>
          </a:p>
          <a:p>
            <a:pPr marL="0" indent="0">
              <a:buNone/>
            </a:pPr>
            <a:endParaRPr lang="en-US" sz="800" dirty="0">
              <a:solidFill>
                <a:schemeClr val="bg1"/>
              </a:solidFill>
              <a:cs typeface="Biome Light" panose="020B0303030204020804" pitchFamily="34" charset="0"/>
            </a:endParaRPr>
          </a:p>
          <a:p>
            <a:pPr marL="0" indent="0">
              <a:buNone/>
            </a:pPr>
            <a:r>
              <a:rPr lang="en-US" sz="1200" dirty="0">
                <a:solidFill>
                  <a:schemeClr val="bg1"/>
                </a:solidFill>
                <a:cs typeface="Biome Light" panose="020B0303030204020804" pitchFamily="34" charset="0"/>
              </a:rPr>
              <a:t>Feedback sought on any additional information sources.</a:t>
            </a:r>
          </a:p>
        </p:txBody>
      </p:sp>
      <p:sp>
        <p:nvSpPr>
          <p:cNvPr id="27" name="TextBox 26">
            <a:extLst>
              <a:ext uri="{FF2B5EF4-FFF2-40B4-BE49-F238E27FC236}">
                <a16:creationId xmlns:a16="http://schemas.microsoft.com/office/drawing/2014/main" id="{8185A426-69D6-BBF5-7ADF-E8055B8995C7}"/>
              </a:ext>
            </a:extLst>
          </p:cNvPr>
          <p:cNvSpPr txBox="1"/>
          <p:nvPr/>
        </p:nvSpPr>
        <p:spPr>
          <a:xfrm>
            <a:off x="2686104" y="2577521"/>
            <a:ext cx="2405040" cy="3077766"/>
          </a:xfrm>
          <a:prstGeom prst="rect">
            <a:avLst/>
          </a:prstGeom>
          <a:solidFill>
            <a:srgbClr val="A5A5A5"/>
          </a:solidFill>
          <a:ln>
            <a:solidFill>
              <a:schemeClr val="bg1"/>
            </a:solidFill>
          </a:ln>
        </p:spPr>
        <p:txBody>
          <a:bodyPr wrap="square" rtlCol="0">
            <a:spAutoFit/>
          </a:bodyPr>
          <a:lstStyle/>
          <a:p>
            <a:r>
              <a:rPr lang="en-US" sz="1600" dirty="0">
                <a:solidFill>
                  <a:schemeClr val="bg1"/>
                </a:solidFill>
                <a:cs typeface="Biome Light" panose="020B0303030204020804" pitchFamily="34" charset="0"/>
              </a:rPr>
              <a:t>Technical Analysis</a:t>
            </a:r>
            <a:br>
              <a:rPr lang="en-US" sz="1600" dirty="0">
                <a:solidFill>
                  <a:schemeClr val="bg1"/>
                </a:solidFill>
                <a:cs typeface="Biome Light" panose="020B0303030204020804" pitchFamily="34" charset="0"/>
              </a:rPr>
            </a:br>
            <a:r>
              <a:rPr lang="en-US" sz="1200" dirty="0">
                <a:solidFill>
                  <a:schemeClr val="bg1"/>
                </a:solidFill>
                <a:cs typeface="Biome Light" panose="020B0303030204020804" pitchFamily="34" charset="0"/>
              </a:rPr>
              <a:t>Undertake a modified LEAR methodology to rank the lands (more on this later)</a:t>
            </a:r>
          </a:p>
          <a:p>
            <a:pPr>
              <a:spcBef>
                <a:spcPts val="600"/>
              </a:spcBef>
            </a:pPr>
            <a:r>
              <a:rPr lang="en-US" sz="1200" dirty="0">
                <a:solidFill>
                  <a:schemeClr val="bg1"/>
                </a:solidFill>
                <a:cs typeface="Biome Light" panose="020B0303030204020804" pitchFamily="34" charset="0"/>
              </a:rPr>
              <a:t>A draft LEAR map was produced with a methodology report and consulted on with stakeholders (public and agricultural community.</a:t>
            </a:r>
          </a:p>
          <a:p>
            <a:pPr>
              <a:spcBef>
                <a:spcPts val="600"/>
              </a:spcBef>
            </a:pPr>
            <a:r>
              <a:rPr lang="en-US" sz="1200" dirty="0">
                <a:solidFill>
                  <a:schemeClr val="bg1"/>
                </a:solidFill>
                <a:cs typeface="Biome Light" panose="020B0303030204020804" pitchFamily="34" charset="0"/>
              </a:rPr>
              <a:t>Consultation on the LEAR mapping was undertaken through public posting, a public meeting in June, and a public survey to solicit feedback.  The methodology report explaining the LEAR process was also provided.</a:t>
            </a:r>
          </a:p>
        </p:txBody>
      </p:sp>
      <p:sp>
        <p:nvSpPr>
          <p:cNvPr id="29" name="TextBox 28">
            <a:extLst>
              <a:ext uri="{FF2B5EF4-FFF2-40B4-BE49-F238E27FC236}">
                <a16:creationId xmlns:a16="http://schemas.microsoft.com/office/drawing/2014/main" id="{0DC7833B-67C0-EC23-2F33-BDDE94ECE192}"/>
              </a:ext>
            </a:extLst>
          </p:cNvPr>
          <p:cNvSpPr txBox="1"/>
          <p:nvPr/>
        </p:nvSpPr>
        <p:spPr>
          <a:xfrm>
            <a:off x="10952944" y="4512349"/>
            <a:ext cx="1099269" cy="461665"/>
          </a:xfrm>
          <a:prstGeom prst="rect">
            <a:avLst/>
          </a:prstGeom>
          <a:noFill/>
        </p:spPr>
        <p:txBody>
          <a:bodyPr wrap="square" rtlCol="0">
            <a:spAutoFit/>
          </a:bodyPr>
          <a:lstStyle/>
          <a:p>
            <a:pPr algn="ctr"/>
            <a:r>
              <a:rPr lang="en-CA" sz="1200" dirty="0"/>
              <a:t>Project Completion</a:t>
            </a:r>
            <a:endParaRPr lang="en-US" sz="1200" dirty="0"/>
          </a:p>
        </p:txBody>
      </p:sp>
      <p:sp>
        <p:nvSpPr>
          <p:cNvPr id="30" name="TextBox 29">
            <a:extLst>
              <a:ext uri="{FF2B5EF4-FFF2-40B4-BE49-F238E27FC236}">
                <a16:creationId xmlns:a16="http://schemas.microsoft.com/office/drawing/2014/main" id="{6F051FB7-854B-2B55-B86D-3D8756F38D4C}"/>
              </a:ext>
            </a:extLst>
          </p:cNvPr>
          <p:cNvSpPr txBox="1"/>
          <p:nvPr/>
        </p:nvSpPr>
        <p:spPr>
          <a:xfrm>
            <a:off x="5398477" y="2580189"/>
            <a:ext cx="5574323" cy="3785652"/>
          </a:xfrm>
          <a:prstGeom prst="rect">
            <a:avLst/>
          </a:prstGeom>
          <a:solidFill>
            <a:schemeClr val="accent4">
              <a:lumMod val="60000"/>
              <a:lumOff val="40000"/>
            </a:schemeClr>
          </a:solidFill>
          <a:ln>
            <a:solidFill>
              <a:schemeClr val="bg1"/>
            </a:solidFill>
          </a:ln>
        </p:spPr>
        <p:txBody>
          <a:bodyPr wrap="square" rtlCol="0">
            <a:spAutoFit/>
          </a:bodyPr>
          <a:lstStyle/>
          <a:p>
            <a:pPr marL="0" indent="0">
              <a:buNone/>
            </a:pPr>
            <a:r>
              <a:rPr lang="en-US" sz="1600" b="1" dirty="0">
                <a:solidFill>
                  <a:schemeClr val="accent1">
                    <a:lumMod val="50000"/>
                  </a:schemeClr>
                </a:solidFill>
                <a:cs typeface="Biome Light" panose="020B0303030204020804" pitchFamily="34" charset="0"/>
              </a:rPr>
              <a:t>Recommended System</a:t>
            </a:r>
          </a:p>
          <a:p>
            <a:pPr marL="285750" indent="-285750">
              <a:buFont typeface="Arial" panose="020B0604020202020204" pitchFamily="34" charset="0"/>
              <a:buChar char="•"/>
            </a:pPr>
            <a:r>
              <a:rPr lang="en-US" sz="1400" dirty="0">
                <a:solidFill>
                  <a:schemeClr val="accent1">
                    <a:lumMod val="50000"/>
                  </a:schemeClr>
                </a:solidFill>
              </a:rPr>
              <a:t>Feedback was individually tracked, considered and will be responded to.</a:t>
            </a:r>
          </a:p>
          <a:p>
            <a:pPr marL="285750" indent="-285750">
              <a:buFont typeface="Arial" panose="020B0604020202020204" pitchFamily="34" charset="0"/>
              <a:buChar char="•"/>
            </a:pPr>
            <a:r>
              <a:rPr lang="en-US" sz="1400" dirty="0">
                <a:solidFill>
                  <a:schemeClr val="accent1">
                    <a:lumMod val="50000"/>
                  </a:schemeClr>
                </a:solidFill>
              </a:rPr>
              <a:t>An in-depth refinement process was undertaken that considered feedback heard from the consultation process.</a:t>
            </a:r>
          </a:p>
          <a:p>
            <a:pPr marL="285750" indent="-285750">
              <a:buFont typeface="Arial" panose="020B0604020202020204" pitchFamily="34" charset="0"/>
              <a:buChar char="•"/>
            </a:pPr>
            <a:r>
              <a:rPr lang="en-US" sz="1400" dirty="0">
                <a:solidFill>
                  <a:schemeClr val="accent1">
                    <a:lumMod val="50000"/>
                  </a:schemeClr>
                </a:solidFill>
              </a:rPr>
              <a:t>A refinement standardization process was developed with a refinement code table to ensure the refinement consistency and transparency.</a:t>
            </a:r>
          </a:p>
          <a:p>
            <a:pPr marL="285750" indent="-285750">
              <a:buFont typeface="Arial" panose="020B0604020202020204" pitchFamily="34" charset="0"/>
              <a:buChar char="•"/>
            </a:pPr>
            <a:r>
              <a:rPr lang="en-US" sz="1400" dirty="0">
                <a:solidFill>
                  <a:schemeClr val="accent1">
                    <a:lumMod val="50000"/>
                  </a:schemeClr>
                </a:solidFill>
              </a:rPr>
              <a:t>The refinement process and maps have been provided to municipal staff of all member municipalities as well as interested OFA members to support the refinement map review process.</a:t>
            </a:r>
          </a:p>
          <a:p>
            <a:pPr marL="285750" indent="-285750">
              <a:buFont typeface="Arial" panose="020B0604020202020204" pitchFamily="34" charset="0"/>
              <a:buChar char="•"/>
            </a:pPr>
            <a:r>
              <a:rPr lang="en-US" sz="1400" dirty="0">
                <a:solidFill>
                  <a:schemeClr val="accent1">
                    <a:lumMod val="50000"/>
                  </a:schemeClr>
                </a:solidFill>
              </a:rPr>
              <a:t>Final refinements will be made following this meeting and the recommended system will be posted for final public comment.</a:t>
            </a:r>
          </a:p>
          <a:p>
            <a:pPr marL="285750" indent="-285750">
              <a:buFont typeface="Arial" panose="020B0604020202020204" pitchFamily="34" charset="0"/>
              <a:buChar char="•"/>
            </a:pPr>
            <a:r>
              <a:rPr lang="en-US" sz="1400" dirty="0">
                <a:solidFill>
                  <a:schemeClr val="accent1">
                    <a:lumMod val="50000"/>
                  </a:schemeClr>
                </a:solidFill>
              </a:rPr>
              <a:t>The Recommended System in the form of an Official Plan Amendment will be presented to Council at a Statutory Public Meeting.</a:t>
            </a:r>
          </a:p>
          <a:p>
            <a:pPr marL="285750" indent="-285750">
              <a:buFont typeface="Arial" panose="020B0604020202020204" pitchFamily="34" charset="0"/>
              <a:buChar char="•"/>
            </a:pPr>
            <a:r>
              <a:rPr lang="en-US" sz="1400" dirty="0">
                <a:solidFill>
                  <a:schemeClr val="accent1">
                    <a:lumMod val="50000"/>
                  </a:schemeClr>
                </a:solidFill>
              </a:rPr>
              <a:t>A final report with technical appendices will be provided to the Counties to wrap up the project.</a:t>
            </a:r>
          </a:p>
        </p:txBody>
      </p:sp>
    </p:spTree>
    <p:extLst>
      <p:ext uri="{BB962C8B-B14F-4D97-AF65-F5344CB8AC3E}">
        <p14:creationId xmlns:p14="http://schemas.microsoft.com/office/powerpoint/2010/main" val="34493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1306"/>
            <a:ext cx="7227164" cy="2242441"/>
          </a:xfrm>
        </p:spPr>
        <p:txBody>
          <a:bodyPr>
            <a:normAutofit/>
          </a:bodyPr>
          <a:lstStyle/>
          <a:p>
            <a:r>
              <a:rPr lang="en-US" sz="4400" dirty="0">
                <a:solidFill>
                  <a:schemeClr val="accent1">
                    <a:lumMod val="50000"/>
                  </a:schemeClr>
                </a:solidFill>
              </a:rPr>
              <a:t>Consultation Process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981119" y="2595236"/>
            <a:ext cx="10305160" cy="3278026"/>
          </a:xfrm>
        </p:spPr>
        <p:txBody>
          <a:bodyPr numCol="2">
            <a:normAutofit fontScale="77500" lnSpcReduction="20000"/>
          </a:bodyPr>
          <a:lstStyle/>
          <a:p>
            <a:pPr marL="1028700" lvl="1" indent="-342900">
              <a:lnSpc>
                <a:spcPct val="110000"/>
              </a:lnSpc>
              <a:spcAft>
                <a:spcPts val="600"/>
              </a:spcAft>
            </a:pPr>
            <a:r>
              <a:rPr lang="en-US" sz="1900" dirty="0">
                <a:solidFill>
                  <a:schemeClr val="tx1">
                    <a:lumMod val="50000"/>
                    <a:lumOff val="50000"/>
                  </a:schemeClr>
                </a:solidFill>
              </a:rPr>
              <a:t>December 12, 2022 Public Open House and Technical Advisory Group (TAG)</a:t>
            </a:r>
          </a:p>
          <a:p>
            <a:pPr marL="1028700" lvl="1" indent="-342900">
              <a:lnSpc>
                <a:spcPct val="110000"/>
              </a:lnSpc>
              <a:spcAft>
                <a:spcPts val="600"/>
              </a:spcAft>
            </a:pPr>
            <a:r>
              <a:rPr lang="en-US" sz="1900" dirty="0">
                <a:solidFill>
                  <a:schemeClr val="tx1">
                    <a:lumMod val="50000"/>
                    <a:lumOff val="50000"/>
                  </a:schemeClr>
                </a:solidFill>
              </a:rPr>
              <a:t>January 4, 2023 Planning Advisory Committee (PAC) </a:t>
            </a:r>
          </a:p>
          <a:p>
            <a:pPr marL="1028700" lvl="1" indent="-342900">
              <a:lnSpc>
                <a:spcPct val="110000"/>
              </a:lnSpc>
              <a:spcAft>
                <a:spcPts val="600"/>
              </a:spcAft>
            </a:pPr>
            <a:r>
              <a:rPr lang="en-US" sz="1900" dirty="0">
                <a:solidFill>
                  <a:schemeClr val="tx1">
                    <a:lumMod val="50000"/>
                    <a:lumOff val="50000"/>
                  </a:schemeClr>
                </a:solidFill>
              </a:rPr>
              <a:t>March 3, 2023 Grenville Federation of Agriculture </a:t>
            </a:r>
          </a:p>
          <a:p>
            <a:pPr marL="1028700" lvl="1" indent="-342900">
              <a:lnSpc>
                <a:spcPct val="110000"/>
              </a:lnSpc>
              <a:spcAft>
                <a:spcPts val="600"/>
              </a:spcAft>
            </a:pPr>
            <a:r>
              <a:rPr lang="en-US" sz="1900" dirty="0">
                <a:solidFill>
                  <a:schemeClr val="tx1">
                    <a:lumMod val="50000"/>
                    <a:lumOff val="50000"/>
                  </a:schemeClr>
                </a:solidFill>
              </a:rPr>
              <a:t>March 24, 2023 Leeds Federation of Agriculture </a:t>
            </a:r>
          </a:p>
          <a:p>
            <a:pPr marL="1028700" lvl="1" indent="-342900">
              <a:lnSpc>
                <a:spcPct val="110000"/>
              </a:lnSpc>
              <a:spcAft>
                <a:spcPts val="600"/>
              </a:spcAft>
            </a:pPr>
            <a:r>
              <a:rPr lang="en-US" sz="1900" dirty="0">
                <a:solidFill>
                  <a:schemeClr val="tx1">
                    <a:lumMod val="50000"/>
                    <a:lumOff val="50000"/>
                  </a:schemeClr>
                </a:solidFill>
              </a:rPr>
              <a:t>May 11, 2023 TAG </a:t>
            </a:r>
          </a:p>
          <a:p>
            <a:pPr marL="1028700" lvl="1" indent="-342900">
              <a:lnSpc>
                <a:spcPct val="110000"/>
              </a:lnSpc>
              <a:spcAft>
                <a:spcPts val="600"/>
              </a:spcAft>
            </a:pPr>
            <a:r>
              <a:rPr lang="en-US" sz="1900" dirty="0">
                <a:solidFill>
                  <a:schemeClr val="tx1">
                    <a:lumMod val="50000"/>
                    <a:lumOff val="50000"/>
                  </a:schemeClr>
                </a:solidFill>
              </a:rPr>
              <a:t>May 25, 2023 PAC </a:t>
            </a:r>
          </a:p>
          <a:p>
            <a:pPr marL="1028700" lvl="1" indent="-342900">
              <a:lnSpc>
                <a:spcPct val="110000"/>
              </a:lnSpc>
              <a:spcAft>
                <a:spcPts val="600"/>
              </a:spcAft>
            </a:pPr>
            <a:r>
              <a:rPr lang="en-US" sz="1900" dirty="0">
                <a:solidFill>
                  <a:schemeClr val="tx1">
                    <a:lumMod val="50000"/>
                    <a:lumOff val="50000"/>
                  </a:schemeClr>
                </a:solidFill>
              </a:rPr>
              <a:t>June 21, 2023 Public Information Session</a:t>
            </a:r>
          </a:p>
          <a:p>
            <a:pPr marL="1028700" lvl="1" indent="-342900">
              <a:lnSpc>
                <a:spcPct val="110000"/>
              </a:lnSpc>
              <a:spcAft>
                <a:spcPts val="600"/>
              </a:spcAft>
            </a:pPr>
            <a:r>
              <a:rPr lang="en-US" sz="1900" dirty="0">
                <a:solidFill>
                  <a:schemeClr val="tx1">
                    <a:lumMod val="50000"/>
                    <a:lumOff val="50000"/>
                  </a:schemeClr>
                </a:solidFill>
              </a:rPr>
              <a:t>June 22, 2023 Site Visits with interested parties</a:t>
            </a:r>
          </a:p>
          <a:p>
            <a:pPr marL="1028700" lvl="1" indent="-342900">
              <a:lnSpc>
                <a:spcPct val="110000"/>
              </a:lnSpc>
              <a:spcAft>
                <a:spcPts val="600"/>
              </a:spcAft>
            </a:pPr>
            <a:r>
              <a:rPr lang="en-US" sz="1900" dirty="0">
                <a:solidFill>
                  <a:schemeClr val="tx1">
                    <a:lumMod val="50000"/>
                    <a:lumOff val="50000"/>
                  </a:schemeClr>
                </a:solidFill>
              </a:rPr>
              <a:t>August 1 – 16, 2023 Distribution of refined maps to local municipalities</a:t>
            </a:r>
          </a:p>
          <a:p>
            <a:pPr marL="1028700" lvl="1" indent="-342900">
              <a:lnSpc>
                <a:spcPct val="110000"/>
              </a:lnSpc>
              <a:spcAft>
                <a:spcPts val="600"/>
              </a:spcAft>
            </a:pPr>
            <a:r>
              <a:rPr lang="en-US" sz="1900" dirty="0">
                <a:solidFill>
                  <a:schemeClr val="tx1">
                    <a:lumMod val="50000"/>
                    <a:lumOff val="50000"/>
                  </a:schemeClr>
                </a:solidFill>
              </a:rPr>
              <a:t>August 23, 2023 Leeds Federation of Agriculture</a:t>
            </a:r>
          </a:p>
          <a:p>
            <a:pPr marL="1028700" lvl="1" indent="-342900">
              <a:lnSpc>
                <a:spcPct val="110000"/>
              </a:lnSpc>
              <a:spcAft>
                <a:spcPts val="600"/>
              </a:spcAft>
            </a:pPr>
            <a:r>
              <a:rPr lang="en-US" sz="1900" dirty="0">
                <a:solidFill>
                  <a:schemeClr val="tx1">
                    <a:lumMod val="50000"/>
                    <a:lumOff val="50000"/>
                  </a:schemeClr>
                </a:solidFill>
              </a:rPr>
              <a:t>August 29, 2023 Grenville Federation of Agriculture (cancelled due to lack of interest/availability)</a:t>
            </a:r>
          </a:p>
          <a:p>
            <a:pPr marL="1028700" lvl="1" indent="-342900">
              <a:lnSpc>
                <a:spcPct val="110000"/>
              </a:lnSpc>
              <a:spcAft>
                <a:spcPts val="600"/>
              </a:spcAft>
            </a:pPr>
            <a:r>
              <a:rPr lang="en-US" sz="1900" dirty="0">
                <a:solidFill>
                  <a:schemeClr val="tx1">
                    <a:lumMod val="50000"/>
                    <a:lumOff val="50000"/>
                  </a:schemeClr>
                </a:solidFill>
              </a:rPr>
              <a:t>August 31, 2023  TAG</a:t>
            </a:r>
          </a:p>
          <a:p>
            <a:pPr marL="1028700" lvl="1" indent="-342900">
              <a:lnSpc>
                <a:spcPct val="110000"/>
              </a:lnSpc>
              <a:spcAft>
                <a:spcPts val="600"/>
              </a:spcAft>
            </a:pPr>
            <a:r>
              <a:rPr lang="en-US" sz="1900" dirty="0">
                <a:solidFill>
                  <a:schemeClr val="tx1">
                    <a:lumMod val="50000"/>
                    <a:lumOff val="50000"/>
                  </a:schemeClr>
                </a:solidFill>
              </a:rPr>
              <a:t>September 6, 2023 PAC </a:t>
            </a:r>
          </a:p>
          <a:p>
            <a:pPr marL="1028700" lvl="1" indent="-342900">
              <a:lnSpc>
                <a:spcPct val="110000"/>
              </a:lnSpc>
              <a:spcAft>
                <a:spcPts val="600"/>
              </a:spcAft>
            </a:pPr>
            <a:r>
              <a:rPr lang="en-US" sz="1900" dirty="0">
                <a:solidFill>
                  <a:schemeClr val="tx1">
                    <a:lumMod val="50000"/>
                    <a:lumOff val="50000"/>
                  </a:schemeClr>
                </a:solidFill>
              </a:rPr>
              <a:t>November 2023 – anticipated timing of Statutory Public Meeting </a:t>
            </a:r>
          </a:p>
          <a:p>
            <a:pPr marL="1028700" lvl="1" indent="-342900">
              <a:lnSpc>
                <a:spcPct val="110000"/>
              </a:lnSpc>
            </a:pPr>
            <a:endParaRPr lang="en-US" sz="2000" dirty="0">
              <a:solidFill>
                <a:schemeClr val="tx1">
                  <a:lumMod val="50000"/>
                  <a:lumOff val="50000"/>
                </a:schemeClr>
              </a:solidFill>
            </a:endParaRP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5</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6" name="TextBox 5">
            <a:extLst>
              <a:ext uri="{FF2B5EF4-FFF2-40B4-BE49-F238E27FC236}">
                <a16:creationId xmlns:a16="http://schemas.microsoft.com/office/drawing/2014/main" id="{B9D3A094-53C7-80CA-1989-6890E318C78D}"/>
              </a:ext>
            </a:extLst>
          </p:cNvPr>
          <p:cNvSpPr txBox="1"/>
          <p:nvPr/>
        </p:nvSpPr>
        <p:spPr>
          <a:xfrm>
            <a:off x="1080877" y="1375427"/>
            <a:ext cx="10437045" cy="1372812"/>
          </a:xfrm>
          <a:prstGeom prst="rect">
            <a:avLst/>
          </a:prstGeom>
          <a:noFill/>
        </p:spPr>
        <p:txBody>
          <a:bodyPr wrap="square">
            <a:spAutoFit/>
          </a:bodyPr>
          <a:lstStyle/>
          <a:p>
            <a:pPr marL="342900" indent="-342900">
              <a:lnSpc>
                <a:spcPct val="110000"/>
              </a:lnSpc>
              <a:spcAft>
                <a:spcPts val="600"/>
              </a:spcAft>
              <a:buFont typeface="Arial" panose="020B0604020202020204" pitchFamily="34" charset="0"/>
              <a:buChar char="•"/>
            </a:pPr>
            <a:r>
              <a:rPr lang="en-US" sz="1800" dirty="0">
                <a:solidFill>
                  <a:schemeClr val="tx1">
                    <a:lumMod val="50000"/>
                    <a:lumOff val="50000"/>
                  </a:schemeClr>
                </a:solidFill>
              </a:rPr>
              <a:t>Continuous and responsive consultation has taken place throughout the project through a coordinated effort with Counties staff and </a:t>
            </a:r>
            <a:r>
              <a:rPr lang="en-US" sz="1800" dirty="0" err="1">
                <a:solidFill>
                  <a:schemeClr val="tx1">
                    <a:lumMod val="50000"/>
                    <a:lumOff val="50000"/>
                  </a:schemeClr>
                </a:solidFill>
              </a:rPr>
              <a:t>Planscape</a:t>
            </a:r>
            <a:r>
              <a:rPr lang="en-US" sz="1800" dirty="0">
                <a:solidFill>
                  <a:schemeClr val="tx1">
                    <a:lumMod val="50000"/>
                    <a:lumOff val="50000"/>
                  </a:schemeClr>
                </a:solidFill>
              </a:rPr>
              <a:t>. </a:t>
            </a:r>
          </a:p>
          <a:p>
            <a:pPr marL="342900" indent="-342900">
              <a:lnSpc>
                <a:spcPct val="110000"/>
              </a:lnSpc>
              <a:buFont typeface="Arial" panose="020B0604020202020204" pitchFamily="34" charset="0"/>
              <a:buChar char="•"/>
            </a:pPr>
            <a:r>
              <a:rPr lang="en-US" sz="1800" dirty="0">
                <a:solidFill>
                  <a:schemeClr val="tx1">
                    <a:lumMod val="50000"/>
                    <a:lumOff val="50000"/>
                  </a:schemeClr>
                </a:solidFill>
              </a:rPr>
              <a:t>The following formal meetings have taken place to date:</a:t>
            </a:r>
          </a:p>
          <a:p>
            <a:pPr>
              <a:lnSpc>
                <a:spcPct val="110000"/>
              </a:lnSpc>
            </a:pP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03485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2530"/>
            <a:ext cx="7227164" cy="864578"/>
          </a:xfrm>
        </p:spPr>
        <p:txBody>
          <a:bodyPr>
            <a:normAutofit/>
          </a:bodyPr>
          <a:lstStyle/>
          <a:p>
            <a:r>
              <a:rPr lang="en-US" sz="4400" dirty="0">
                <a:solidFill>
                  <a:schemeClr val="accent1">
                    <a:lumMod val="50000"/>
                  </a:schemeClr>
                </a:solidFill>
              </a:rPr>
              <a:t>Refinement Procedure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33872" y="1292470"/>
            <a:ext cx="10879704" cy="4695092"/>
          </a:xfrm>
        </p:spPr>
        <p:txBody>
          <a:bodyPr numCol="1">
            <a:normAutofit fontScale="92500"/>
          </a:bodyPr>
          <a:lstStyle/>
          <a:p>
            <a:pPr>
              <a:lnSpc>
                <a:spcPct val="120000"/>
              </a:lnSpc>
              <a:spcAft>
                <a:spcPts val="800"/>
              </a:spcAft>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A structured approach was taken for making the map refinements.  The process aimed to create consistent priorities for refinement of decision-making that respects the provincial LEAR process, the fundamental integrity of an agricultural system and the feedback received throughout the process.</a:t>
            </a:r>
          </a:p>
          <a:p>
            <a:pPr>
              <a:lnSpc>
                <a:spcPct val="120000"/>
              </a:lnSpc>
              <a:spcBef>
                <a:spcPts val="600"/>
              </a:spcBef>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Factors considered for each refinement are: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Exclude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isolated lands scoring 60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or more.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Include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current Official Plan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prime agricultural designation areas except where edge refinements clip to an identifiable boundary or to avoid an identifiable natural heritage feature that are more appropriate.</a:t>
            </a:r>
          </a:p>
          <a:p>
            <a:pPr marL="342900" lvl="0" indent="-342900">
              <a:lnSpc>
                <a:spcPct val="120000"/>
              </a:lnSpc>
              <a:spcBef>
                <a:spcPts val="600"/>
              </a:spcBef>
              <a:buFont typeface="+mj-lt"/>
              <a:buAutoNum type="arabicPeriod"/>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Lands that are </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actively farmed but scored below the 60-score threshold are generally NOT included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in the prime agricultural area except where they serve to create a boundary refinement. For example, if the 60 scoring land cuts through an actively farmed field, the refinement will move the edge of the boundary to the edge of the field or property line, rather than bisect an actively farmed field.</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Exclude identifiable natural heritage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features such as a woodlots or wetlands where possible. Where the feature is located centrally in a contiguous agricultural area, it will be kept as part of the system (as removing it would compromise the larger system base).</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Existing fragmentation has been refined out </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along road frontages where it is appropriate to use the road as the agricultural system boundary.</a:t>
            </a:r>
          </a:p>
          <a:p>
            <a:pPr marL="342900" lvl="0" indent="-342900">
              <a:lnSpc>
                <a:spcPct val="120000"/>
              </a:lnSpc>
              <a:spcBef>
                <a:spcPts val="600"/>
              </a:spcBef>
              <a:buFont typeface="+mj-lt"/>
              <a:buAutoNum type="arabicPeriod"/>
            </a:pP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At the request of landowners, where appropriate, lands have been included that do not meet the 60-score threshold</a:t>
            </a: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  An example of this are Community Pasture lands that do not meet the scoring threshold but provide an important component of the agricultural system. It is recognized that the LEAR methodology does not sufficiently represent the value of these lands, so they have been included where a property owner has requested that they be identified in the prime agricultural designation.</a:t>
            </a:r>
          </a:p>
          <a:p>
            <a:pPr>
              <a:lnSpc>
                <a:spcPct val="120000"/>
              </a:lnSpc>
              <a:spcBef>
                <a:spcPts val="600"/>
              </a:spcBef>
            </a:pPr>
            <a:endParaRPr lang="en-CA" sz="1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00"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6</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Tree>
    <p:extLst>
      <p:ext uri="{BB962C8B-B14F-4D97-AF65-F5344CB8AC3E}">
        <p14:creationId xmlns:p14="http://schemas.microsoft.com/office/powerpoint/2010/main" val="401151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05721" y="612530"/>
            <a:ext cx="7227164" cy="864578"/>
          </a:xfrm>
        </p:spPr>
        <p:txBody>
          <a:bodyPr>
            <a:normAutofit/>
          </a:bodyPr>
          <a:lstStyle/>
          <a:p>
            <a:r>
              <a:rPr lang="en-US" sz="4400" dirty="0">
                <a:solidFill>
                  <a:schemeClr val="accent1">
                    <a:lumMod val="50000"/>
                  </a:schemeClr>
                </a:solidFill>
              </a:rPr>
              <a:t>Refinement Codes</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33872" y="1292470"/>
            <a:ext cx="4593205" cy="4695092"/>
          </a:xfrm>
        </p:spPr>
        <p:txBody>
          <a:bodyPr numCol="1">
            <a:normAutofit/>
          </a:bodyPr>
          <a:lstStyle/>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ease of identification on the refinement maps, refinement codes were created as a labelling system.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most applicable code is noted next to each refinement, but it is important to understand that there is very often more than one reason for the refinement.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codes have been created to facilitate stakeholder understanding of the rationale behind the refinement but are not intended to be a complete explanation.  </a:t>
            </a:r>
          </a:p>
          <a:p>
            <a:pPr marL="285750" indent="-285750">
              <a:lnSpc>
                <a:spcPct val="120000"/>
              </a:lnSpc>
              <a:spcBef>
                <a:spcPts val="600"/>
              </a:spcBef>
              <a:buFont typeface="Arial" panose="020B0604020202020204" pitchFamily="34" charset="0"/>
              <a:buChar char="•"/>
            </a:pPr>
            <a:r>
              <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There is professional judgement, stakeholder input and multi-faceted criteria that were applied for every refinement in the system.</a:t>
            </a:r>
          </a:p>
          <a:p>
            <a:pPr>
              <a:lnSpc>
                <a:spcPct val="120000"/>
              </a:lnSpc>
              <a:spcBef>
                <a:spcPts val="600"/>
              </a:spcBef>
            </a:pPr>
            <a:endParaRPr lang="en-CA" sz="14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00"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7</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graphicFrame>
        <p:nvGraphicFramePr>
          <p:cNvPr id="4" name="Table 3">
            <a:extLst>
              <a:ext uri="{FF2B5EF4-FFF2-40B4-BE49-F238E27FC236}">
                <a16:creationId xmlns:a16="http://schemas.microsoft.com/office/drawing/2014/main" id="{7268292D-E050-800C-4161-66217FE94F65}"/>
              </a:ext>
            </a:extLst>
          </p:cNvPr>
          <p:cNvGraphicFramePr>
            <a:graphicFrameLocks noGrp="1"/>
          </p:cNvGraphicFramePr>
          <p:nvPr>
            <p:extLst>
              <p:ext uri="{D42A27DB-BD31-4B8C-83A1-F6EECF244321}">
                <p14:modId xmlns:p14="http://schemas.microsoft.com/office/powerpoint/2010/main" val="4085101297"/>
              </p:ext>
            </p:extLst>
          </p:nvPr>
        </p:nvGraphicFramePr>
        <p:xfrm>
          <a:off x="5945730" y="1044819"/>
          <a:ext cx="5937885" cy="4637853"/>
        </p:xfrm>
        <a:graphic>
          <a:graphicData uri="http://schemas.openxmlformats.org/drawingml/2006/table">
            <a:tbl>
              <a:tblPr firstRow="1" firstCol="1" bandRow="1">
                <a:tableStyleId>{9DCAF9ED-07DC-4A11-8D7F-57B35C25682E}</a:tableStyleId>
              </a:tblPr>
              <a:tblGrid>
                <a:gridCol w="1000193">
                  <a:extLst>
                    <a:ext uri="{9D8B030D-6E8A-4147-A177-3AD203B41FA5}">
                      <a16:colId xmlns:a16="http://schemas.microsoft.com/office/drawing/2014/main" val="3008746841"/>
                    </a:ext>
                  </a:extLst>
                </a:gridCol>
                <a:gridCol w="4937692">
                  <a:extLst>
                    <a:ext uri="{9D8B030D-6E8A-4147-A177-3AD203B41FA5}">
                      <a16:colId xmlns:a16="http://schemas.microsoft.com/office/drawing/2014/main" val="581061567"/>
                    </a:ext>
                  </a:extLst>
                </a:gridCol>
              </a:tblGrid>
              <a:tr h="0">
                <a:tc>
                  <a:txBody>
                    <a:bodyPr/>
                    <a:lstStyle/>
                    <a:p>
                      <a:pPr algn="ctr">
                        <a:lnSpc>
                          <a:spcPct val="107000"/>
                        </a:lnSpc>
                        <a:spcAft>
                          <a:spcPts val="800"/>
                        </a:spcAft>
                      </a:pPr>
                      <a:r>
                        <a:rPr lang="en-CA" sz="1400" kern="100" dirty="0">
                          <a:effectLst/>
                        </a:rPr>
                        <a:t>Refinement Code</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CA" sz="1400" kern="100" dirty="0">
                          <a:effectLst/>
                        </a:rPr>
                        <a:t>Refinement Circumstance / Description</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9051429"/>
                  </a:ext>
                </a:extLst>
              </a:tr>
              <a:tr h="252095">
                <a:tc>
                  <a:txBody>
                    <a:bodyPr/>
                    <a:lstStyle/>
                    <a:p>
                      <a:pPr algn="ctr">
                        <a:lnSpc>
                          <a:spcPct val="107000"/>
                        </a:lnSpc>
                        <a:spcAft>
                          <a:spcPts val="800"/>
                        </a:spcAft>
                      </a:pPr>
                      <a:r>
                        <a:rPr lang="en-CA" sz="1400" kern="100">
                          <a:effectLst/>
                        </a:rPr>
                        <a:t>Ref – 1</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extend Prime Agricultural Lands over lower scoring land to establish the agricultural system as defined by the province</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18097467"/>
                  </a:ext>
                </a:extLst>
              </a:tr>
              <a:tr h="252095">
                <a:tc>
                  <a:txBody>
                    <a:bodyPr/>
                    <a:lstStyle/>
                    <a:p>
                      <a:pPr algn="ctr">
                        <a:lnSpc>
                          <a:spcPct val="107000"/>
                        </a:lnSpc>
                        <a:spcAft>
                          <a:spcPts val="800"/>
                        </a:spcAft>
                      </a:pPr>
                      <a:r>
                        <a:rPr lang="en-CA" sz="1400" kern="100">
                          <a:effectLst/>
                        </a:rPr>
                        <a:t>Ref – 2</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account for active production or agricultural investment that scores less than 60</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1620760"/>
                  </a:ext>
                </a:extLst>
              </a:tr>
              <a:tr h="252095">
                <a:tc>
                  <a:txBody>
                    <a:bodyPr/>
                    <a:lstStyle/>
                    <a:p>
                      <a:pPr algn="ctr">
                        <a:lnSpc>
                          <a:spcPct val="107000"/>
                        </a:lnSpc>
                        <a:spcAft>
                          <a:spcPts val="800"/>
                        </a:spcAft>
                      </a:pPr>
                      <a:r>
                        <a:rPr lang="en-CA" sz="1400" kern="100">
                          <a:effectLst/>
                        </a:rPr>
                        <a:t>Ref – 3</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refine Prime Agricultural Lands to an identifiable boundary</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4661615"/>
                  </a:ext>
                </a:extLst>
              </a:tr>
              <a:tr h="252095">
                <a:tc>
                  <a:txBody>
                    <a:bodyPr/>
                    <a:lstStyle/>
                    <a:p>
                      <a:pPr algn="ctr">
                        <a:lnSpc>
                          <a:spcPct val="107000"/>
                        </a:lnSpc>
                        <a:spcAft>
                          <a:spcPts val="800"/>
                        </a:spcAft>
                      </a:pPr>
                      <a:r>
                        <a:rPr lang="en-CA" sz="1400" kern="100">
                          <a:effectLst/>
                        </a:rPr>
                        <a:t>Ref – 4</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create a continuous agricultural land base across municipal jurisdictional boundaries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736971"/>
                  </a:ext>
                </a:extLst>
              </a:tr>
              <a:tr h="252095">
                <a:tc>
                  <a:txBody>
                    <a:bodyPr/>
                    <a:lstStyle/>
                    <a:p>
                      <a:pPr algn="ctr">
                        <a:lnSpc>
                          <a:spcPct val="107000"/>
                        </a:lnSpc>
                        <a:spcAft>
                          <a:spcPts val="800"/>
                        </a:spcAft>
                      </a:pPr>
                      <a:r>
                        <a:rPr lang="en-CA" sz="1400" kern="100">
                          <a:effectLst/>
                        </a:rPr>
                        <a:t>Ref – 5</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reflect pre-existing non-agricultural designations or uses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9769791"/>
                  </a:ext>
                </a:extLst>
              </a:tr>
              <a:tr h="252095">
                <a:tc>
                  <a:txBody>
                    <a:bodyPr/>
                    <a:lstStyle/>
                    <a:p>
                      <a:pPr algn="ctr">
                        <a:lnSpc>
                          <a:spcPct val="107000"/>
                        </a:lnSpc>
                        <a:spcAft>
                          <a:spcPts val="800"/>
                        </a:spcAft>
                      </a:pPr>
                      <a:r>
                        <a:rPr lang="en-CA" sz="1400" kern="100">
                          <a:effectLst/>
                        </a:rPr>
                        <a:t>Ref – 6</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reflect land that is primarily Natural Heritage System – limited or no agricultural production is occurring</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2471616"/>
                  </a:ext>
                </a:extLst>
              </a:tr>
              <a:tr h="252095">
                <a:tc>
                  <a:txBody>
                    <a:bodyPr/>
                    <a:lstStyle/>
                    <a:p>
                      <a:pPr algn="ctr">
                        <a:lnSpc>
                          <a:spcPct val="107000"/>
                        </a:lnSpc>
                        <a:spcAft>
                          <a:spcPts val="800"/>
                        </a:spcAft>
                      </a:pPr>
                      <a:r>
                        <a:rPr lang="en-CA" sz="1400" kern="100">
                          <a:effectLst/>
                        </a:rPr>
                        <a:t>Ref – 7</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include lands at an owner’s request</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0542196"/>
                  </a:ext>
                </a:extLst>
              </a:tr>
              <a:tr h="252095">
                <a:tc>
                  <a:txBody>
                    <a:bodyPr/>
                    <a:lstStyle/>
                    <a:p>
                      <a:pPr algn="ctr">
                        <a:lnSpc>
                          <a:spcPct val="107000"/>
                        </a:lnSpc>
                        <a:spcAft>
                          <a:spcPts val="800"/>
                        </a:spcAft>
                      </a:pPr>
                      <a:r>
                        <a:rPr lang="en-CA" sz="1400" kern="100">
                          <a:effectLst/>
                        </a:rPr>
                        <a:t>Ref – 8</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include lands scoring greater than 60</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3264631"/>
                  </a:ext>
                </a:extLst>
              </a:tr>
              <a:tr h="252095">
                <a:tc>
                  <a:txBody>
                    <a:bodyPr/>
                    <a:lstStyle/>
                    <a:p>
                      <a:pPr algn="ctr">
                        <a:lnSpc>
                          <a:spcPct val="107000"/>
                        </a:lnSpc>
                        <a:spcAft>
                          <a:spcPts val="800"/>
                        </a:spcAft>
                      </a:pPr>
                      <a:r>
                        <a:rPr lang="en-CA" sz="1400" kern="100">
                          <a:effectLst/>
                        </a:rPr>
                        <a:t>Ref – 9</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parcels that are isolated from other agricultural lands or operations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2152578"/>
                  </a:ext>
                </a:extLst>
              </a:tr>
              <a:tr h="252095">
                <a:tc>
                  <a:txBody>
                    <a:bodyPr/>
                    <a:lstStyle/>
                    <a:p>
                      <a:pPr algn="ctr">
                        <a:lnSpc>
                          <a:spcPct val="107000"/>
                        </a:lnSpc>
                        <a:spcAft>
                          <a:spcPts val="800"/>
                        </a:spcAft>
                      </a:pPr>
                      <a:r>
                        <a:rPr lang="en-CA" sz="1400" kern="100">
                          <a:effectLst/>
                        </a:rPr>
                        <a:t>Ref – 10</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lands with conflicting land uses</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2016539"/>
                  </a:ext>
                </a:extLst>
              </a:tr>
              <a:tr h="252095">
                <a:tc>
                  <a:txBody>
                    <a:bodyPr/>
                    <a:lstStyle/>
                    <a:p>
                      <a:pPr algn="ctr">
                        <a:lnSpc>
                          <a:spcPct val="107000"/>
                        </a:lnSpc>
                        <a:spcAft>
                          <a:spcPts val="800"/>
                        </a:spcAft>
                      </a:pPr>
                      <a:r>
                        <a:rPr lang="en-CA" sz="1400" kern="100">
                          <a:effectLst/>
                        </a:rPr>
                        <a:t>Ref – 11</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To exclude areas subject to significant fragmentation</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5607663"/>
                  </a:ext>
                </a:extLst>
              </a:tr>
              <a:tr h="252095">
                <a:tc>
                  <a:txBody>
                    <a:bodyPr/>
                    <a:lstStyle/>
                    <a:p>
                      <a:pPr algn="ctr">
                        <a:lnSpc>
                          <a:spcPct val="107000"/>
                        </a:lnSpc>
                        <a:spcAft>
                          <a:spcPts val="800"/>
                        </a:spcAft>
                      </a:pPr>
                      <a:r>
                        <a:rPr lang="en-CA" sz="1400" kern="100">
                          <a:effectLst/>
                        </a:rPr>
                        <a:t>Ref – 12</a:t>
                      </a:r>
                      <a:endParaRPr lang="en-CA" sz="1400" kern="10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CA" sz="1400" kern="100" dirty="0">
                          <a:effectLst/>
                        </a:rPr>
                        <a:t>Refinement as a result of local area municipal staff, agency, or stakeholder request</a:t>
                      </a:r>
                      <a:endParaRPr lang="en-CA" sz="14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9995108"/>
                  </a:ext>
                </a:extLst>
              </a:tr>
            </a:tbl>
          </a:graphicData>
        </a:graphic>
      </p:graphicFrame>
    </p:spTree>
    <p:extLst>
      <p:ext uri="{BB962C8B-B14F-4D97-AF65-F5344CB8AC3E}">
        <p14:creationId xmlns:p14="http://schemas.microsoft.com/office/powerpoint/2010/main" val="322426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6B39A-61AE-D002-8756-6A5C6C70FF9A}"/>
              </a:ext>
            </a:extLst>
          </p:cNvPr>
          <p:cNvPicPr>
            <a:picLocks noChangeAspect="1"/>
          </p:cNvPicPr>
          <p:nvPr/>
        </p:nvPicPr>
        <p:blipFill>
          <a:blip r:embed="rId3">
            <a:alphaModFix/>
          </a:blip>
          <a:stretch>
            <a:fillRect/>
          </a:stretch>
        </p:blipFill>
        <p:spPr>
          <a:xfrm>
            <a:off x="1795832" y="22129"/>
            <a:ext cx="9914374" cy="6858000"/>
          </a:xfrm>
          <a:prstGeom prst="rect">
            <a:avLst/>
          </a:prstGeom>
        </p:spPr>
      </p:pic>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8</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pic>
        <p:nvPicPr>
          <p:cNvPr id="8" name="Picture 7">
            <a:extLst>
              <a:ext uri="{FF2B5EF4-FFF2-40B4-BE49-F238E27FC236}">
                <a16:creationId xmlns:a16="http://schemas.microsoft.com/office/drawing/2014/main" id="{3A2F988B-D58F-937B-8950-BEABC35F07B1}"/>
              </a:ext>
            </a:extLst>
          </p:cNvPr>
          <p:cNvPicPr>
            <a:picLocks noChangeAspect="1"/>
          </p:cNvPicPr>
          <p:nvPr/>
        </p:nvPicPr>
        <p:blipFill>
          <a:blip r:embed="rId5">
            <a:alphaModFix/>
          </a:blip>
          <a:stretch>
            <a:fillRect/>
          </a:stretch>
        </p:blipFill>
        <p:spPr>
          <a:xfrm>
            <a:off x="1795832" y="31470"/>
            <a:ext cx="9899303" cy="6870788"/>
          </a:xfrm>
          <a:prstGeom prst="rect">
            <a:avLst/>
          </a:prstGeom>
        </p:spPr>
      </p:pic>
      <p:sp>
        <p:nvSpPr>
          <p:cNvPr id="10" name="Rectangle 9">
            <a:extLst>
              <a:ext uri="{FF2B5EF4-FFF2-40B4-BE49-F238E27FC236}">
                <a16:creationId xmlns:a16="http://schemas.microsoft.com/office/drawing/2014/main" id="{2CB4EA5B-E935-0BF6-3A94-160B880F5844}"/>
              </a:ext>
            </a:extLst>
          </p:cNvPr>
          <p:cNvSpPr/>
          <p:nvPr/>
        </p:nvSpPr>
        <p:spPr>
          <a:xfrm>
            <a:off x="0" y="0"/>
            <a:ext cx="1795832" cy="685210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5001" y="521896"/>
            <a:ext cx="3043853" cy="2494435"/>
          </a:xfrm>
        </p:spPr>
        <p:txBody>
          <a:bodyPr>
            <a:noAutofit/>
          </a:bodyPr>
          <a:lstStyle/>
          <a:p>
            <a:r>
              <a:rPr lang="en-US" sz="3600" dirty="0">
                <a:solidFill>
                  <a:schemeClr val="accent1">
                    <a:lumMod val="50000"/>
                  </a:schemeClr>
                </a:solidFill>
              </a:rPr>
              <a:t>Draft Recommended System</a:t>
            </a:r>
          </a:p>
        </p:txBody>
      </p:sp>
      <p:pic>
        <p:nvPicPr>
          <p:cNvPr id="12" name="Picture 11">
            <a:extLst>
              <a:ext uri="{FF2B5EF4-FFF2-40B4-BE49-F238E27FC236}">
                <a16:creationId xmlns:a16="http://schemas.microsoft.com/office/drawing/2014/main" id="{09230196-A18D-1D1E-2BA7-F548C7C7A053}"/>
              </a:ext>
            </a:extLst>
          </p:cNvPr>
          <p:cNvPicPr>
            <a:picLocks noChangeAspect="1"/>
          </p:cNvPicPr>
          <p:nvPr/>
        </p:nvPicPr>
        <p:blipFill>
          <a:blip r:embed="rId6"/>
          <a:stretch>
            <a:fillRect/>
          </a:stretch>
        </p:blipFill>
        <p:spPr>
          <a:xfrm>
            <a:off x="130506" y="2590821"/>
            <a:ext cx="1534820" cy="1090530"/>
          </a:xfrm>
          <a:prstGeom prst="rect">
            <a:avLst/>
          </a:prstGeom>
        </p:spPr>
      </p:pic>
    </p:spTree>
    <p:extLst>
      <p:ext uri="{BB962C8B-B14F-4D97-AF65-F5344CB8AC3E}">
        <p14:creationId xmlns:p14="http://schemas.microsoft.com/office/powerpoint/2010/main" val="126772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9</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919594" y="593148"/>
            <a:ext cx="7671461" cy="2494435"/>
          </a:xfrm>
        </p:spPr>
        <p:txBody>
          <a:bodyPr>
            <a:noAutofit/>
          </a:bodyPr>
          <a:lstStyle/>
          <a:p>
            <a:r>
              <a:rPr lang="en-US" sz="3200" dirty="0">
                <a:solidFill>
                  <a:schemeClr val="accent1">
                    <a:lumMod val="50000"/>
                  </a:schemeClr>
                </a:solidFill>
              </a:rPr>
              <a:t>Summary of Lands Added and Removed</a:t>
            </a:r>
          </a:p>
        </p:txBody>
      </p:sp>
      <p:pic>
        <p:nvPicPr>
          <p:cNvPr id="7" name="Picture 6">
            <a:extLst>
              <a:ext uri="{FF2B5EF4-FFF2-40B4-BE49-F238E27FC236}">
                <a16:creationId xmlns:a16="http://schemas.microsoft.com/office/drawing/2014/main" id="{C8D70467-83D7-F690-9A89-8A84C26A1432}"/>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2">
                <a:tint val="45000"/>
                <a:satMod val="400000"/>
              </a:schemeClr>
            </a:duotone>
          </a:blip>
          <a:srcRect l="58522" t="27255" r="7528" b="14589"/>
          <a:stretch/>
        </p:blipFill>
        <p:spPr>
          <a:xfrm>
            <a:off x="943343" y="955243"/>
            <a:ext cx="10667823" cy="5129625"/>
          </a:xfrm>
          <a:prstGeom prst="rect">
            <a:avLst/>
          </a:prstGeom>
        </p:spPr>
      </p:pic>
      <p:sp>
        <p:nvSpPr>
          <p:cNvPr id="2" name="TextBox 1">
            <a:extLst>
              <a:ext uri="{FF2B5EF4-FFF2-40B4-BE49-F238E27FC236}">
                <a16:creationId xmlns:a16="http://schemas.microsoft.com/office/drawing/2014/main" id="{1C279997-7BAD-9E83-9829-5A49928C4966}"/>
              </a:ext>
            </a:extLst>
          </p:cNvPr>
          <p:cNvSpPr txBox="1"/>
          <p:nvPr/>
        </p:nvSpPr>
        <p:spPr>
          <a:xfrm>
            <a:off x="8713177" y="1292467"/>
            <a:ext cx="2535480" cy="507831"/>
          </a:xfrm>
          <a:prstGeom prst="rect">
            <a:avLst/>
          </a:prstGeom>
          <a:solidFill>
            <a:schemeClr val="bg2"/>
          </a:solidFill>
        </p:spPr>
        <p:txBody>
          <a:bodyPr wrap="square" rtlCol="0">
            <a:spAutoFit/>
          </a:bodyPr>
          <a:lstStyle/>
          <a:p>
            <a:pPr algn="ctr"/>
            <a:r>
              <a:rPr lang="en-US" sz="1350" b="1" dirty="0"/>
              <a:t>Column C</a:t>
            </a:r>
          </a:p>
          <a:p>
            <a:pPr algn="ctr"/>
            <a:r>
              <a:rPr lang="en-US" sz="1350" b="1" dirty="0"/>
              <a:t>Considered, Not Added to Prime</a:t>
            </a:r>
            <a:endParaRPr lang="en-CA" sz="1350" b="1" dirty="0"/>
          </a:p>
        </p:txBody>
      </p:sp>
    </p:spTree>
    <p:extLst>
      <p:ext uri="{BB962C8B-B14F-4D97-AF65-F5344CB8AC3E}">
        <p14:creationId xmlns:p14="http://schemas.microsoft.com/office/powerpoint/2010/main" val="3942474577"/>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D0976319-4513-485C-AD3A-E56C39927A38}">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{478D6BC1-FBDE-4FA1-ABBF-4E01575D4F91}tf16411245_win32</Template>
  <TotalTime>2437</TotalTime>
  <Words>1413</Words>
  <Application>Microsoft Office PowerPoint</Application>
  <PresentationFormat>Widescreen</PresentationFormat>
  <Paragraphs>146</Paragraphs>
  <Slides>15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Biome Light</vt:lpstr>
      <vt:lpstr>Calibri</vt:lpstr>
      <vt:lpstr>Times New Roman</vt:lpstr>
      <vt:lpstr>Office Theme</vt:lpstr>
      <vt:lpstr>Planning  Advisory Committee (PAC)</vt:lpstr>
      <vt:lpstr>Agenda</vt:lpstr>
      <vt:lpstr>Project Purpose</vt:lpstr>
      <vt:lpstr>Overview of Project Process</vt:lpstr>
      <vt:lpstr>Consultation Process</vt:lpstr>
      <vt:lpstr>Refinement Procedure</vt:lpstr>
      <vt:lpstr>Refinement Codes</vt:lpstr>
      <vt:lpstr>Draft Recommended System</vt:lpstr>
      <vt:lpstr>Summary of Lands Added and Removed</vt:lpstr>
      <vt:lpstr>Refinement Example – Hyndman Road</vt:lpstr>
      <vt:lpstr>Refinement Example – Hyndman Road</vt:lpstr>
      <vt:lpstr>Draft Recommended System</vt:lpstr>
      <vt:lpstr>System Statistics</vt:lpstr>
      <vt:lpstr>Next Steps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Debbie Vandenakker</dc:creator>
  <cp:lastModifiedBy>Mills, Cherie</cp:lastModifiedBy>
  <cp:revision>29</cp:revision>
  <cp:lastPrinted>2022-12-09T17:17:42Z</cp:lastPrinted>
  <dcterms:created xsi:type="dcterms:W3CDTF">2022-11-29T19:53:52Z</dcterms:created>
  <dcterms:modified xsi:type="dcterms:W3CDTF">2023-08-30T14:29:06Z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